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88" r:id="rId4"/>
    <p:sldId id="305" r:id="rId5"/>
    <p:sldId id="306" r:id="rId6"/>
    <p:sldId id="263" r:id="rId7"/>
    <p:sldId id="334" r:id="rId8"/>
    <p:sldId id="310" r:id="rId9"/>
    <p:sldId id="289" r:id="rId10"/>
    <p:sldId id="278" r:id="rId11"/>
    <p:sldId id="280" r:id="rId12"/>
    <p:sldId id="313" r:id="rId13"/>
    <p:sldId id="290" r:id="rId14"/>
    <p:sldId id="265" r:id="rId15"/>
    <p:sldId id="283" r:id="rId16"/>
    <p:sldId id="323" r:id="rId17"/>
    <p:sldId id="338" r:id="rId18"/>
    <p:sldId id="341" r:id="rId19"/>
    <p:sldId id="327" r:id="rId20"/>
    <p:sldId id="285" r:id="rId21"/>
    <p:sldId id="337" r:id="rId22"/>
    <p:sldId id="286" r:id="rId23"/>
    <p:sldId id="271" r:id="rId24"/>
    <p:sldId id="292" r:id="rId25"/>
    <p:sldId id="340" r:id="rId26"/>
    <p:sldId id="293" r:id="rId27"/>
    <p:sldId id="339" r:id="rId28"/>
    <p:sldId id="274" r:id="rId29"/>
    <p:sldId id="314" r:id="rId30"/>
    <p:sldId id="326" r:id="rId31"/>
    <p:sldId id="329" r:id="rId32"/>
    <p:sldId id="328" r:id="rId33"/>
    <p:sldId id="315" r:id="rId34"/>
    <p:sldId id="325" r:id="rId35"/>
    <p:sldId id="273" r:id="rId36"/>
    <p:sldId id="320" r:id="rId37"/>
    <p:sldId id="330" r:id="rId38"/>
    <p:sldId id="332" r:id="rId39"/>
    <p:sldId id="335" r:id="rId40"/>
    <p:sldId id="287" r:id="rId41"/>
    <p:sldId id="275" r:id="rId42"/>
    <p:sldId id="342" r:id="rId43"/>
    <p:sldId id="343" r:id="rId44"/>
  </p:sldIdLst>
  <p:sldSz cx="12192000" cy="6858000"/>
  <p:notesSz cx="6858000" cy="9144000"/>
  <p:embeddedFontLst>
    <p:embeddedFont>
      <p:font typeface="Leferi Base Type Bold" panose="020B0803000000000000" pitchFamily="50" charset="-127"/>
      <p:bold r:id="rId46"/>
    </p:embeddedFont>
    <p:embeddedFont>
      <p:font typeface="Leferi Base Type Regular" panose="020B0503000000000000" pitchFamily="50" charset="-127"/>
      <p:regular r:id="rId47"/>
    </p:embeddedFont>
    <p:embeddedFont>
      <p:font typeface="LINE Seed Sans KR Bold" panose="020B0603020203020204" pitchFamily="50" charset="-127"/>
      <p:bold r:id="rId48"/>
    </p:embeddedFont>
    <p:embeddedFont>
      <p:font typeface="LINE Seed Sans KR Regular" panose="020B0603020203020204" pitchFamily="50" charset="-127"/>
      <p:regular r:id="rId49"/>
    </p:embeddedFont>
    <p:embeddedFont>
      <p:font typeface="LINE Seed Sans KR Thin" panose="020B0603020203020204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2231865-764A-4D2E-B405-03C72B479620}">
          <p14:sldIdLst>
            <p14:sldId id="257"/>
            <p14:sldId id="258"/>
            <p14:sldId id="288"/>
            <p14:sldId id="305"/>
            <p14:sldId id="306"/>
            <p14:sldId id="263"/>
            <p14:sldId id="334"/>
            <p14:sldId id="310"/>
            <p14:sldId id="289"/>
            <p14:sldId id="278"/>
            <p14:sldId id="280"/>
            <p14:sldId id="313"/>
            <p14:sldId id="290"/>
            <p14:sldId id="265"/>
            <p14:sldId id="283"/>
            <p14:sldId id="323"/>
            <p14:sldId id="338"/>
            <p14:sldId id="341"/>
            <p14:sldId id="327"/>
            <p14:sldId id="285"/>
            <p14:sldId id="337"/>
            <p14:sldId id="286"/>
            <p14:sldId id="271"/>
            <p14:sldId id="292"/>
            <p14:sldId id="340"/>
            <p14:sldId id="293"/>
            <p14:sldId id="339"/>
            <p14:sldId id="274"/>
            <p14:sldId id="314"/>
            <p14:sldId id="326"/>
            <p14:sldId id="329"/>
            <p14:sldId id="328"/>
            <p14:sldId id="315"/>
            <p14:sldId id="325"/>
            <p14:sldId id="273"/>
            <p14:sldId id="320"/>
            <p14:sldId id="330"/>
            <p14:sldId id="332"/>
            <p14:sldId id="335"/>
            <p14:sldId id="287"/>
            <p14:sldId id="275"/>
          </p14:sldIdLst>
        </p14:section>
        <p14:section name="임시보관" id="{6915F2EC-2034-484B-AC2E-ACC35285E0FE}">
          <p14:sldIdLst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2" pos="2593" userDrawn="1">
          <p15:clr>
            <a:srgbClr val="A4A3A4"/>
          </p15:clr>
        </p15:guide>
        <p15:guide id="3" pos="7491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4292" userDrawn="1">
          <p15:clr>
            <a:srgbClr val="A4A3A4"/>
          </p15:clr>
        </p15:guide>
        <p15:guide id="6" orient="horz" pos="3249" userDrawn="1">
          <p15:clr>
            <a:srgbClr val="A4A3A4"/>
          </p15:clr>
        </p15:guide>
        <p15:guide id="7" orient="horz" pos="22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D45E"/>
    <a:srgbClr val="182638"/>
    <a:srgbClr val="3B405F"/>
    <a:srgbClr val="00AB90"/>
    <a:srgbClr val="2AAA95"/>
    <a:srgbClr val="0A838C"/>
    <a:srgbClr val="FFFFFF"/>
    <a:srgbClr val="859CC2"/>
    <a:srgbClr val="4B4B4B"/>
    <a:srgbClr val="363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4" autoAdjust="0"/>
    <p:restoredTop sz="94706" autoAdjust="0"/>
  </p:normalViewPr>
  <p:slideViewPr>
    <p:cSldViewPr snapToGrid="0" showGuides="1">
      <p:cViewPr>
        <p:scale>
          <a:sx n="150" d="100"/>
          <a:sy n="150" d="100"/>
        </p:scale>
        <p:origin x="108" y="108"/>
      </p:cViewPr>
      <p:guideLst>
        <p:guide pos="2593"/>
        <p:guide pos="7491"/>
        <p:guide orient="horz" pos="2273"/>
        <p:guide orient="horz" pos="4292"/>
        <p:guide orient="horz" pos="3249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F314-510G\Desktop\&#50616;&#46356;_&#54252;&#54260;_&#51088;&#47308;\&#50616;&#46356;&#49480;&#48260;_&#51088;&#47308;_&#51060;&#49849;&#51456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클리어_평균시간!$A$22</c:f>
              <c:strCache>
                <c:ptCount val="1"/>
                <c:pt idx="0">
                  <c:v>디아블로2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클리어_평균시간!$A$23</c:f>
              <c:numCache>
                <c:formatCode>h:mm:ss</c:formatCode>
                <c:ptCount val="1"/>
                <c:pt idx="0">
                  <c:v>0.12931216931216932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2-4EBC-A0A5-B82D57362F66}"/>
            </c:ext>
          </c:extLst>
        </c:ser>
        <c:ser>
          <c:idx val="1"/>
          <c:order val="1"/>
          <c:tx>
            <c:strRef>
              <c:f>클리어_평균시간!$B$22</c:f>
              <c:strCache>
                <c:ptCount val="1"/>
                <c:pt idx="0">
                  <c:v>디아블로3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클리어_평균시간!$B$23</c:f>
              <c:numCache>
                <c:formatCode>h:mm:ss</c:formatCode>
                <c:ptCount val="1"/>
                <c:pt idx="0">
                  <c:v>0.10552910052910054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E2-4EBC-A0A5-B82D57362F66}"/>
            </c:ext>
          </c:extLst>
        </c:ser>
        <c:ser>
          <c:idx val="2"/>
          <c:order val="2"/>
          <c:tx>
            <c:strRef>
              <c:f>클리어_평균시간!$C$22</c:f>
              <c:strCache>
                <c:ptCount val="1"/>
                <c:pt idx="0">
                  <c:v>패스 오브 엑자일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클리어_평균시간!$C$23</c:f>
              <c:numCache>
                <c:formatCode>h:mm:ss</c:formatCode>
                <c:ptCount val="1"/>
                <c:pt idx="0">
                  <c:v>0.14544477513227513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E2-4EBC-A0A5-B82D57362F66}"/>
            </c:ext>
          </c:extLst>
        </c:ser>
        <c:ser>
          <c:idx val="3"/>
          <c:order val="3"/>
          <c:tx>
            <c:strRef>
              <c:f>클리어_평균시간!$D$22</c:f>
              <c:strCache>
                <c:ptCount val="1"/>
                <c:pt idx="0">
                  <c:v>언디셈버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클리어_평균시간!$D$23</c:f>
              <c:numCache>
                <c:formatCode>[h]:mm:ss</c:formatCode>
                <c:ptCount val="1"/>
                <c:pt idx="0">
                  <c:v>14.131545138888887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E2-4EBC-A0A5-B82D57362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34"/>
        <c:axId val="567145152"/>
        <c:axId val="567145984"/>
      </c:barChart>
      <c:catAx>
        <c:axId val="56714515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defRPr>
            </a:pPr>
            <a:endParaRPr lang="ko-KR"/>
          </a:p>
        </c:txPr>
        <c:crossAx val="567145984"/>
        <c:crossesAt val="0"/>
        <c:auto val="1"/>
        <c:lblAlgn val="ctr"/>
        <c:lblOffset val="100"/>
        <c:noMultiLvlLbl val="0"/>
      </c:catAx>
      <c:valAx>
        <c:axId val="567145984"/>
        <c:scaling>
          <c:orientation val="minMax"/>
          <c:max val="0.6000000000000000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:ss;@" sourceLinked="0"/>
        <c:majorTickMark val="out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defRPr>
            </a:pPr>
            <a:endParaRPr lang="ko-KR"/>
          </a:p>
        </c:txPr>
        <c:crossAx val="567145152"/>
        <c:crosses val="autoZero"/>
        <c:crossBetween val="between"/>
        <c:majorUnit val="0.1"/>
        <c:minorUnit val="2.0000000000000004E-2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461845979131726"/>
          <c:y val="0.89472526790101137"/>
          <c:w val="0.71800498676723346"/>
          <c:h val="7.74389631358710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pleSDGothicNeoL00" panose="02000503000000000000" pitchFamily="2" charset="-127"/>
              <a:ea typeface="AppleSDGothicNeoL00" panose="02000503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ppleSDGothicNeoL00" panose="02000503000000000000" pitchFamily="2" charset="-127"/>
          <a:ea typeface="AppleSDGothicNeoL00" panose="02000503000000000000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0410D-1408-44FC-BA94-C07C643A6EB8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3E730-D089-4FFC-BE85-DB04E2504C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2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ㅋㅋ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3E730-D089-4FFC-BE85-DB04E2504C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2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3E730-D089-4FFC-BE85-DB04E2504C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7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85913D-0FB7-44D0-23F8-3784FD2FE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07F05D-2D14-5A3C-CDA0-44D17009A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48C058-1473-7EDF-9EDE-6D430E50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C0981B-D83F-24DF-608D-6DC22935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F1EBD0-287D-7727-3927-068E818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7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2FFA2-0544-2BAA-4BF8-4AB9505A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382BC-7B2B-8950-D67E-F908DF166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F58F5-95DE-27DA-BAE4-9FA3CCD7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957A7-73B3-7867-6023-7FCD1A53F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58B11-6987-EB2E-5001-ADC530D9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149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9562A4-A1F6-F0DB-D394-8713ED001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E5F155-491E-8D91-B1BB-52A66673A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FE33EE-B693-5157-8090-A34085DF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CF64F-D26C-DAB6-DDB1-5189CD5C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6A3488-4F1D-9BB6-F0ED-932206F9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61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164F8-973B-7105-0762-436FC46C4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54EB81-EEA4-72F6-15EA-49C4C7DAD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6BD134-42F7-F428-B852-31303072E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D613BE-CDA1-5128-BB46-6924F7DE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C7373-AEAF-D6FF-8559-6E65C2B9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709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340A-DB59-A335-7421-FAC1A8B4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EEA305-4E64-CDEF-DED2-43B1696E8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7AB40E-FC8A-CDFD-428A-FD7F92464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81318-D7DF-84D8-1C56-3F4A7742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3EA539-FC9B-9642-2EF4-75BFA3FF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0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622FA-5BA2-C4DF-D1B1-1F4848F3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B7A1B-47D1-A813-7649-E87678E36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72E2FC-C839-C948-7EF9-0251D302F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0F7078-1231-9688-9848-490BE8A6C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B7DD17-4B00-E473-8EE0-158218F6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27AA4E-25C1-5509-12C5-2F59FF7F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04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E2DA9-BCA3-BF85-3DF7-DF87BAE76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90163E-104B-1287-2EBB-633021007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81A62B-FB15-A9EF-5AFB-B3A5BE5E3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223171-F2A6-D266-5E0D-C4998F82B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40ED9E-3ED6-C59E-B1C3-1E31FD35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998A69-0C06-06F9-1BD2-F480A59D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7133E7-E896-400C-DDA7-5C48EB4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918943-6724-0350-B6C9-B69064E7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45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8C358-AED7-745C-D7AC-1921D0AC5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AFCC42-234C-1415-62C3-9FDE86BF4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753783-8F55-63B6-8EEF-FB109DF6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5905A4-A1C5-49CE-0CBF-EEF3252B0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18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E92285-DD5E-414F-4FFD-FCF6CD9E8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B0AD42-D4B6-C827-0580-561F507A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3BEF9-6D4B-1EE0-FAAC-92AEA0E5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443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1020C-D1A8-4D21-3AEC-D97816B7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F8A5C-06AB-FF53-5240-A07FEAC22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A4979-5C65-60FB-1EBE-5D36B9D02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B66A2B-58F3-9B5F-F28D-31911BB2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140EA3-B444-7FBD-90FF-DBC4450E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1F8D98-6779-C401-544D-BF23805B4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8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5A191-2030-6486-FBA3-79435B12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B6469F-B779-E355-640A-41CC98286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B9FDD-A370-9CAC-9635-19C946656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C438FE-5B41-EAF5-3741-1D52D4A0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C79BD-9055-8836-9B28-B3A6B2908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84A2E5-F2B5-9736-5287-5D9445A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54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DDEB7D-7E9D-9948-D8BC-8ADEB588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6D7ABF-B0C0-150E-4440-AEFA54B5B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0FCF9-A727-8559-EB04-6329B8F4B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9E281-8269-4DE5-A98D-4C5CF164887D}" type="datetimeFigureOut">
              <a:rPr lang="ko-KR" altLang="en-US" smtClean="0"/>
              <a:t>2023-02-08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F924E-6C4A-9C9C-B41B-7941E604B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3DBBB-4BAE-5E91-2F90-547B8FD8E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8F163-B839-493B-91F8-85D546AA35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97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&#50616;&#46356;&#49480;&#48260;_&#53580;&#51060;&#48660;&#51088;&#47308;_&#51060;&#49849;&#51456;.xls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erdcloud.com/d/j57t86Y8s4qZJAQr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run.com/d3_ros?h=Any_NG-Demon_Hunter&amp;x=zd3yo4v2-0nwy508q.0139r3k1" TargetMode="External"/><Relationship Id="rId7" Type="http://schemas.openxmlformats.org/officeDocument/2006/relationships/hyperlink" Target="https://www.erdcloud.com/d/j57t86Y8s4qZJAQrM" TargetMode="External"/><Relationship Id="rId2" Type="http://schemas.openxmlformats.org/officeDocument/2006/relationships/hyperlink" Target="https://www.speedrun.com/d2r?h=Any_Baal-Normal-PX-Sorceress&amp;x=wkp5gl8d-gnxw49g8.gq7oo4nl-6njz366l.81wjzovq-9l7xzopn.4qymde2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ntivec/UD_WordCloud/blob/master/WordCloud.ipynb" TargetMode="External"/><Relationship Id="rId5" Type="http://schemas.openxmlformats.org/officeDocument/2006/relationships/hyperlink" Target="&#50616;&#46356;&#49480;&#48260;_&#53580;&#51060;&#48660;&#51088;&#47308;_&#51060;&#49849;&#51456;.xlsx" TargetMode="External"/><Relationship Id="rId4" Type="http://schemas.openxmlformats.org/officeDocument/2006/relationships/hyperlink" Target="https://www.speedrun.com/poe?h=A5_PtsLab-3.20-Templar&amp;x=vdozzp9k-rn14xkpn.5lexkrpq-dlo3wojl.4lxe27g1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m.thisisgame.com/webzine/news/nboard/4/?n=15647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DE4C9677-1AD2-D252-48B7-E45827E6A6EE}"/>
              </a:ext>
            </a:extLst>
          </p:cNvPr>
          <p:cNvGrpSpPr/>
          <p:nvPr/>
        </p:nvGrpSpPr>
        <p:grpSpPr>
          <a:xfrm>
            <a:off x="958533" y="1567974"/>
            <a:ext cx="5334000" cy="3979036"/>
            <a:chOff x="964883" y="1465263"/>
            <a:chExt cx="5334000" cy="39790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167C6C-BC77-2EBC-94D7-A5E163E7396F}"/>
                </a:ext>
              </a:extLst>
            </p:cNvPr>
            <p:cNvSpPr/>
            <p:nvPr/>
          </p:nvSpPr>
          <p:spPr>
            <a:xfrm>
              <a:off x="964883" y="1465263"/>
              <a:ext cx="5334000" cy="2590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3200" b="1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r>
                <a:rPr lang="en-US" altLang="ko-KR" sz="3200" b="1" dirty="0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UNDECEMBER</a:t>
              </a:r>
            </a:p>
            <a:p>
              <a:r>
                <a:rPr lang="ko-KR" altLang="en-US" sz="3200" b="1" dirty="0"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신규 </a:t>
              </a:r>
              <a:r>
                <a:rPr lang="ko-KR" altLang="en-US" sz="3200" b="1" dirty="0">
                  <a:solidFill>
                    <a:srgbClr val="92D050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육성 이벤트 시스템</a:t>
              </a:r>
              <a:endParaRPr lang="en-US" altLang="ko-KR" sz="3200" b="1" dirty="0">
                <a:solidFill>
                  <a:srgbClr val="92D050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r>
                <a:rPr lang="ko-KR" altLang="en-US" sz="3200" b="1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기획서</a:t>
              </a:r>
              <a:endParaRPr lang="en-US" altLang="ko-KR" sz="3200" b="1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endParaRPr lang="en-US" altLang="ko-KR" b="1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  <a:p>
              <a:endParaRPr lang="ko-KR" altLang="en-US" b="1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3B0A6E1-1E6A-F9A6-1FF4-230CDB36D8BD}"/>
                </a:ext>
              </a:extLst>
            </p:cNvPr>
            <p:cNvSpPr/>
            <p:nvPr/>
          </p:nvSpPr>
          <p:spPr>
            <a:xfrm>
              <a:off x="964883" y="3701224"/>
              <a:ext cx="4781550" cy="17430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높아진 게임 진입 장벽에 부딪힌</a:t>
              </a:r>
              <a:endParaRPr lang="en-US" altLang="ko-KR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신규</a:t>
              </a:r>
              <a:r>
                <a:rPr lang="en-US" altLang="ko-KR" sz="1400" dirty="0">
                  <a:solidFill>
                    <a:schemeClr val="bg1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/</a:t>
              </a:r>
              <a:r>
                <a:rPr lang="ko-KR" altLang="en-US" sz="1400" dirty="0">
                  <a:solidFill>
                    <a:schemeClr val="bg1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복귀 유저를 위한</a:t>
              </a:r>
              <a:endParaRPr lang="en-US" altLang="ko-KR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92D05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신규 육성 이벤트 시스템 </a:t>
              </a:r>
              <a:endParaRPr lang="en-US" altLang="ko-KR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기획 및 설계 제안서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76D1DA-7E5C-002B-42D3-4B049BC77A33}"/>
              </a:ext>
            </a:extLst>
          </p:cNvPr>
          <p:cNvSpPr/>
          <p:nvPr/>
        </p:nvSpPr>
        <p:spPr>
          <a:xfrm>
            <a:off x="6420167" y="5743575"/>
            <a:ext cx="4781550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이승준</a:t>
            </a:r>
            <a:endParaRPr lang="en-US" altLang="ko-KR" sz="1400" dirty="0">
              <a:solidFill>
                <a:schemeClr val="bg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EMAIL : wod8181@naver.com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GITHUB : www.github.com/antivec</a:t>
            </a:r>
            <a:endParaRPr lang="ko-KR" altLang="en-US" sz="1400" dirty="0">
              <a:solidFill>
                <a:schemeClr val="bg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683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9F4FF-9AF9-30EA-F003-954EFE5BF64A}"/>
              </a:ext>
            </a:extLst>
          </p:cNvPr>
          <p:cNvSpPr/>
          <p:nvPr/>
        </p:nvSpPr>
        <p:spPr>
          <a:xfrm>
            <a:off x="93456" y="286649"/>
            <a:ext cx="7054404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시스템의 목적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시스템의 도입으로 유저들이 얻을 수 있는 경험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78A3104-EC9D-FF36-E839-05F59E9AC110}"/>
              </a:ext>
            </a:extLst>
          </p:cNvPr>
          <p:cNvSpPr/>
          <p:nvPr/>
        </p:nvSpPr>
        <p:spPr>
          <a:xfrm>
            <a:off x="1479447" y="2732178"/>
            <a:ext cx="1393712" cy="1393712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95AA2C-970E-D51D-A488-13C7C5733235}"/>
              </a:ext>
            </a:extLst>
          </p:cNvPr>
          <p:cNvSpPr/>
          <p:nvPr/>
        </p:nvSpPr>
        <p:spPr>
          <a:xfrm>
            <a:off x="1540903" y="1991392"/>
            <a:ext cx="1270800" cy="733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B405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게임 정착 </a:t>
            </a:r>
            <a:endParaRPr lang="en-US" altLang="ko-KR" sz="1400" dirty="0">
              <a:solidFill>
                <a:srgbClr val="3B405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3B405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구간 허들 완화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67EE7F-567D-CF94-85DB-F891350AA66B}"/>
              </a:ext>
            </a:extLst>
          </p:cNvPr>
          <p:cNvGrpSpPr/>
          <p:nvPr/>
        </p:nvGrpSpPr>
        <p:grpSpPr>
          <a:xfrm>
            <a:off x="9673515" y="2732178"/>
            <a:ext cx="1393712" cy="1393712"/>
            <a:chOff x="7497080" y="2729199"/>
            <a:chExt cx="1393712" cy="1393712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C5EADD5-C4DB-0F7A-7DF9-F99CAC07B981}"/>
                </a:ext>
              </a:extLst>
            </p:cNvPr>
            <p:cNvSpPr/>
            <p:nvPr/>
          </p:nvSpPr>
          <p:spPr>
            <a:xfrm>
              <a:off x="7497080" y="2729199"/>
              <a:ext cx="1393712" cy="13937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체크리스트 단색으로 채워진">
              <a:extLst>
                <a:ext uri="{FF2B5EF4-FFF2-40B4-BE49-F238E27FC236}">
                  <a16:creationId xmlns:a16="http://schemas.microsoft.com/office/drawing/2014/main" id="{9632E48F-8999-E745-8DDF-A41D3C80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67493" y="3005589"/>
              <a:ext cx="840931" cy="840931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F25C96-9E77-F678-E829-377EB338B125}"/>
              </a:ext>
            </a:extLst>
          </p:cNvPr>
          <p:cNvSpPr/>
          <p:nvPr/>
        </p:nvSpPr>
        <p:spPr>
          <a:xfrm>
            <a:off x="9726250" y="1998751"/>
            <a:ext cx="1269311" cy="733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B405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주요 컨텐츠 </a:t>
            </a:r>
            <a:endParaRPr lang="en-US" altLang="ko-KR" sz="1400" dirty="0">
              <a:solidFill>
                <a:srgbClr val="3B405F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3B405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진입 준비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0F9EFF3-5A09-A741-7667-0D301C51E5CA}"/>
              </a:ext>
            </a:extLst>
          </p:cNvPr>
          <p:cNvGrpSpPr/>
          <p:nvPr/>
        </p:nvGrpSpPr>
        <p:grpSpPr>
          <a:xfrm>
            <a:off x="5576481" y="2732178"/>
            <a:ext cx="1393712" cy="1393712"/>
            <a:chOff x="4659355" y="2732144"/>
            <a:chExt cx="1393712" cy="139371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44BD020-3B26-A623-EB88-22057C9C09E5}"/>
                </a:ext>
              </a:extLst>
            </p:cNvPr>
            <p:cNvSpPr/>
            <p:nvPr/>
          </p:nvSpPr>
          <p:spPr>
            <a:xfrm>
              <a:off x="4659355" y="2732144"/>
              <a:ext cx="1393712" cy="13937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보물 상자 단색으로 채워진">
              <a:extLst>
                <a:ext uri="{FF2B5EF4-FFF2-40B4-BE49-F238E27FC236}">
                  <a16:creationId xmlns:a16="http://schemas.microsoft.com/office/drawing/2014/main" id="{F689E012-EB76-3B2E-8AD2-0E902F54F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0651" y="3004120"/>
              <a:ext cx="842400" cy="84240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ABAA50-A925-35E1-CA65-91F898A97903}"/>
              </a:ext>
            </a:extLst>
          </p:cNvPr>
          <p:cNvSpPr/>
          <p:nvPr/>
        </p:nvSpPr>
        <p:spPr>
          <a:xfrm>
            <a:off x="5634321" y="1991392"/>
            <a:ext cx="1269311" cy="733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3B405F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컨텐츠 수행의 긍정적 경험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2C196EE-670A-AEF3-C34E-1DD64114ADD2}"/>
              </a:ext>
            </a:extLst>
          </p:cNvPr>
          <p:cNvCxnSpPr>
            <a:cxnSpLocks/>
            <a:stCxn id="3" idx="6"/>
            <a:endCxn id="26" idx="2"/>
          </p:cNvCxnSpPr>
          <p:nvPr/>
        </p:nvCxnSpPr>
        <p:spPr>
          <a:xfrm>
            <a:off x="2873159" y="3429034"/>
            <a:ext cx="2703322" cy="0"/>
          </a:xfrm>
          <a:prstGeom prst="line">
            <a:avLst/>
          </a:prstGeom>
          <a:ln w="19050">
            <a:solidFill>
              <a:srgbClr val="3B405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9D3F2A-B002-21BD-167E-7646613C1162}"/>
              </a:ext>
            </a:extLst>
          </p:cNvPr>
          <p:cNvCxnSpPr>
            <a:cxnSpLocks/>
            <a:stCxn id="26" idx="6"/>
            <a:endCxn id="40" idx="2"/>
          </p:cNvCxnSpPr>
          <p:nvPr/>
        </p:nvCxnSpPr>
        <p:spPr>
          <a:xfrm>
            <a:off x="6970193" y="3429034"/>
            <a:ext cx="2703322" cy="0"/>
          </a:xfrm>
          <a:prstGeom prst="line">
            <a:avLst/>
          </a:prstGeom>
          <a:ln w="19050">
            <a:solidFill>
              <a:srgbClr val="3B405F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7" name="그래픽 36" descr="막대 그래프 하향 추세 단색으로 채워진">
            <a:extLst>
              <a:ext uri="{FF2B5EF4-FFF2-40B4-BE49-F238E27FC236}">
                <a16:creationId xmlns:a16="http://schemas.microsoft.com/office/drawing/2014/main" id="{A6FB2BA9-3FCD-C69A-274E-9F6AC2D4D5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4766" y="3004154"/>
            <a:ext cx="842400" cy="84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C9FA2A-06CD-71A1-1D6A-69F67E0CD96B}"/>
              </a:ext>
            </a:extLst>
          </p:cNvPr>
          <p:cNvSpPr txBox="1"/>
          <p:nvPr/>
        </p:nvSpPr>
        <p:spPr>
          <a:xfrm>
            <a:off x="288487" y="4718899"/>
            <a:ext cx="3775631" cy="1165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길어진 초반 정착 구간에 맞춰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게임의 접근성을 완화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시키고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게임에 대한 흥미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끌어올릴 수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있도록 한다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909E6-13E7-04BB-5443-8B4CBE47DE85}"/>
              </a:ext>
            </a:extLst>
          </p:cNvPr>
          <p:cNvSpPr txBox="1"/>
          <p:nvPr/>
        </p:nvSpPr>
        <p:spPr>
          <a:xfrm>
            <a:off x="4381160" y="4718899"/>
            <a:ext cx="3775631" cy="1165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추후 등장하는 유사한 유형의 육성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이벤트 시스템들을 수행함으로써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강력한 보상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을 얻을 수 있다는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긍정적인 경험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을 유도한다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F4B18-F450-A39A-49EC-07580B2E2E71}"/>
              </a:ext>
            </a:extLst>
          </p:cNvPr>
          <p:cNvSpPr txBox="1"/>
          <p:nvPr/>
        </p:nvSpPr>
        <p:spPr>
          <a:xfrm>
            <a:off x="9078112" y="4803790"/>
            <a:ext cx="2565585" cy="1165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보상으로 받은 </a:t>
            </a: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다양한 강화 재화를 </a:t>
            </a:r>
            <a:endParaRPr lang="en-US" altLang="ko-KR" sz="1200" dirty="0">
              <a:solidFill>
                <a:srgbClr val="0070C0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체험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하게 하여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성장의 동기 부여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제공하고 엔드 컨텐츠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초기 진입을 보조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한다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endParaRPr lang="ko-KR" altLang="en-US" sz="12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BA2D2A2-97B0-C106-FE2D-6C5DCCC4193A}"/>
              </a:ext>
            </a:extLst>
          </p:cNvPr>
          <p:cNvCxnSpPr>
            <a:stCxn id="3" idx="4"/>
            <a:endCxn id="9" idx="0"/>
          </p:cNvCxnSpPr>
          <p:nvPr/>
        </p:nvCxnSpPr>
        <p:spPr>
          <a:xfrm>
            <a:off x="2176303" y="4125890"/>
            <a:ext cx="0" cy="593009"/>
          </a:xfrm>
          <a:prstGeom prst="line">
            <a:avLst/>
          </a:prstGeom>
          <a:ln w="19050">
            <a:solidFill>
              <a:srgbClr val="3B405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5FBE486-875B-7BCB-1458-F4F027CE649F}"/>
              </a:ext>
            </a:extLst>
          </p:cNvPr>
          <p:cNvCxnSpPr/>
          <p:nvPr/>
        </p:nvCxnSpPr>
        <p:spPr>
          <a:xfrm>
            <a:off x="6267197" y="4125890"/>
            <a:ext cx="0" cy="593009"/>
          </a:xfrm>
          <a:prstGeom prst="line">
            <a:avLst/>
          </a:prstGeom>
          <a:ln w="19050">
            <a:solidFill>
              <a:srgbClr val="3B405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D7191EE-0E8D-359F-0CF4-D2A87085D99A}"/>
              </a:ext>
            </a:extLst>
          </p:cNvPr>
          <p:cNvCxnSpPr/>
          <p:nvPr/>
        </p:nvCxnSpPr>
        <p:spPr>
          <a:xfrm>
            <a:off x="10370044" y="4125890"/>
            <a:ext cx="0" cy="593009"/>
          </a:xfrm>
          <a:prstGeom prst="line">
            <a:avLst/>
          </a:prstGeom>
          <a:ln w="19050">
            <a:solidFill>
              <a:srgbClr val="3B405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E6B9C1C-1A7A-91BD-D793-0E31B094B54D}"/>
              </a:ext>
            </a:extLst>
          </p:cNvPr>
          <p:cNvCxnSpPr>
            <a:cxnSpLocks/>
          </p:cNvCxnSpPr>
          <p:nvPr/>
        </p:nvCxnSpPr>
        <p:spPr>
          <a:xfrm>
            <a:off x="558662" y="776941"/>
            <a:ext cx="2175912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68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531FFA-9535-D677-3AD3-F54EB9474AC7}"/>
              </a:ext>
            </a:extLst>
          </p:cNvPr>
          <p:cNvSpPr/>
          <p:nvPr/>
        </p:nvSpPr>
        <p:spPr>
          <a:xfrm>
            <a:off x="5702300" y="4705948"/>
            <a:ext cx="5705474" cy="187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레퍼런스로 삼은 이유</a:t>
            </a:r>
            <a:endParaRPr lang="en-US" altLang="ko-KR" sz="2000" dirty="0">
              <a:solidFill>
                <a:schemeClr val="tx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신규 시스템의 타겟층인 신규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복귀 유저의 게임 정착 목적으로 </a:t>
            </a: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진행 방식이 </a:t>
            </a:r>
            <a:r>
              <a:rPr lang="ko-KR" altLang="en-US" sz="1400" dirty="0">
                <a:solidFill>
                  <a:schemeClr val="accent6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단순하고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보상의 형태가 </a:t>
            </a:r>
            <a:r>
              <a:rPr lang="ko-KR" altLang="en-US" sz="1400" dirty="0">
                <a:solidFill>
                  <a:schemeClr val="accent6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직관적이며</a:t>
            </a: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유저가 보상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solidFill>
                  <a:schemeClr val="accent6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선택의 방향성 확립과 보상 제시를 통한</a:t>
            </a:r>
            <a:endParaRPr lang="en-US" altLang="ko-KR" sz="1400" dirty="0">
              <a:solidFill>
                <a:schemeClr val="accent6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6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육성의 동기부여의 목적과 엔드 컨텐츠 진행 시스템 학습의 일환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으로 </a:t>
            </a: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363C52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가장 적합하다고 판단되었다</a:t>
            </a:r>
            <a:r>
              <a:rPr lang="en-US" altLang="ko-KR" sz="1400" dirty="0">
                <a:solidFill>
                  <a:srgbClr val="363C52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endParaRPr lang="ko-KR" altLang="en-US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FF1840-EA12-4831-E51D-09D7C54B619D}"/>
              </a:ext>
            </a:extLst>
          </p:cNvPr>
          <p:cNvSpPr/>
          <p:nvPr/>
        </p:nvSpPr>
        <p:spPr>
          <a:xfrm>
            <a:off x="1" y="0"/>
            <a:ext cx="5359400" cy="6858000"/>
          </a:xfrm>
          <a:prstGeom prst="rect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879B23-461C-6822-D0C9-6818E170810C}"/>
              </a:ext>
            </a:extLst>
          </p:cNvPr>
          <p:cNvGrpSpPr/>
          <p:nvPr/>
        </p:nvGrpSpPr>
        <p:grpSpPr>
          <a:xfrm>
            <a:off x="376819" y="295367"/>
            <a:ext cx="2567940" cy="469900"/>
            <a:chOff x="0" y="1255713"/>
            <a:chExt cx="2362200" cy="4699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88B575-1996-0D17-6203-56047B046473}"/>
                </a:ext>
              </a:extLst>
            </p:cNvPr>
            <p:cNvSpPr/>
            <p:nvPr/>
          </p:nvSpPr>
          <p:spPr>
            <a:xfrm>
              <a:off x="0" y="1255713"/>
              <a:ext cx="2362200" cy="411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레퍼런스 사용 </a:t>
              </a:r>
              <a:endParaRPr lang="en-US" altLang="ko-KR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347A4D2-5AF7-014E-3F98-384230A7AF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97" y="1725613"/>
              <a:ext cx="2064004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1605A17-8360-955F-A906-A7ED20E2E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7" b="89973" l="1032" r="89978">
                        <a14:foregroundMark x1="54974" y1="7692" x2="57922" y2="6319"/>
                        <a14:foregroundMark x1="63965" y1="7830" x2="63965" y2="7830"/>
                        <a14:foregroundMark x1="65512" y1="3434" x2="63670" y2="7143"/>
                        <a14:foregroundMark x1="66249" y1="3984" x2="65438" y2="10714"/>
                        <a14:foregroundMark x1="6116" y1="6319" x2="5085" y2="10852"/>
                        <a14:foregroundMark x1="1695" y1="5632" x2="1032" y2="9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" y="2467739"/>
            <a:ext cx="6013877" cy="32263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1E8C7DD-1B4B-D942-0FEB-AC4F14BC1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7" y="4267793"/>
            <a:ext cx="3236882" cy="16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7E23072-66E5-CB3E-8C53-A6639E4898EB}"/>
              </a:ext>
            </a:extLst>
          </p:cNvPr>
          <p:cNvSpPr/>
          <p:nvPr/>
        </p:nvSpPr>
        <p:spPr>
          <a:xfrm>
            <a:off x="5702300" y="2239139"/>
            <a:ext cx="5802406" cy="1874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r>
              <a:rPr lang="ko-KR" altLang="en-US" sz="20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참조하는 시스템의 진행 방식</a:t>
            </a:r>
            <a:endParaRPr lang="en-US" altLang="ko-KR" sz="2000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endParaRPr lang="en-US" altLang="ko-KR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맵핑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인스턴스 던전 </a:t>
            </a:r>
            <a:r>
              <a:rPr lang="ko-KR" altLang="en-US" sz="12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파밍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도중 일정 확률로 등장하는 포탈을 통해 컨텐츠에 입장한다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추출기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이벤트 시작 트리거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작동 시켜 나오는 </a:t>
            </a:r>
            <a:r>
              <a:rPr lang="ko-KR" altLang="en-US" sz="14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몬스터들을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잡아 </a:t>
            </a:r>
            <a:r>
              <a:rPr lang="ko-KR" altLang="en-US" sz="14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드랍되는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전용 재화를 통해 제작대에서 교환하여 원하는 보상을 받을 수 있는 시스템이다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</a:p>
          <a:p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5A969CF-CC38-ABB2-160A-EB65BD7303FD}"/>
              </a:ext>
            </a:extLst>
          </p:cNvPr>
          <p:cNvSpPr/>
          <p:nvPr/>
        </p:nvSpPr>
        <p:spPr>
          <a:xfrm>
            <a:off x="5702300" y="843098"/>
            <a:ext cx="5705475" cy="983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레퍼런스 할 시스템</a:t>
            </a:r>
            <a:endParaRPr lang="en-US" altLang="ko-KR" sz="2000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패스 오브 </a:t>
            </a:r>
            <a:r>
              <a:rPr lang="ko-KR" altLang="en-US" sz="14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엑자일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– “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수확 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벤치 </a:t>
            </a:r>
            <a:r>
              <a:rPr lang="ko-KR" altLang="en-US" sz="14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크래프팅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시스템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100237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56FF441-6072-0776-2E7B-A491778F721D}"/>
              </a:ext>
            </a:extLst>
          </p:cNvPr>
          <p:cNvGrpSpPr/>
          <p:nvPr/>
        </p:nvGrpSpPr>
        <p:grpSpPr>
          <a:xfrm>
            <a:off x="355730" y="294832"/>
            <a:ext cx="7102345" cy="469900"/>
            <a:chOff x="-1" y="1255713"/>
            <a:chExt cx="6042271" cy="4699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D9F4FF-9AF9-30EA-F003-954EFE5BF64A}"/>
                </a:ext>
              </a:extLst>
            </p:cNvPr>
            <p:cNvSpPr/>
            <p:nvPr/>
          </p:nvSpPr>
          <p:spPr>
            <a:xfrm>
              <a:off x="-1" y="1255713"/>
              <a:ext cx="6042271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시스템의 진행 방식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제안 육성 이벤트 시스템의 간략한 흐름 설명 </a:t>
              </a:r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 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1972D7D-34AB-C834-2802-C4A423CF898A}"/>
                </a:ext>
              </a:extLst>
            </p:cNvPr>
            <p:cNvCxnSpPr>
              <a:cxnSpLocks/>
            </p:cNvCxnSpPr>
            <p:nvPr/>
          </p:nvCxnSpPr>
          <p:spPr>
            <a:xfrm>
              <a:off x="166007" y="1725613"/>
              <a:ext cx="2553898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3DDD9C-B9AF-5928-5B7D-5798F82B22AE}"/>
              </a:ext>
            </a:extLst>
          </p:cNvPr>
          <p:cNvSpPr/>
          <p:nvPr/>
        </p:nvSpPr>
        <p:spPr>
          <a:xfrm>
            <a:off x="458744" y="2351151"/>
            <a:ext cx="1213223" cy="1452282"/>
          </a:xfrm>
          <a:prstGeom prst="rect">
            <a:avLst/>
          </a:prstGeom>
          <a:solidFill>
            <a:srgbClr val="3B40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이벤트 포털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입장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7F1FF3-AD8F-208E-9770-75ECA77070F8}"/>
              </a:ext>
            </a:extLst>
          </p:cNvPr>
          <p:cNvSpPr/>
          <p:nvPr/>
        </p:nvSpPr>
        <p:spPr>
          <a:xfrm>
            <a:off x="2469011" y="2351151"/>
            <a:ext cx="1213223" cy="1452282"/>
          </a:xfrm>
          <a:prstGeom prst="rect">
            <a:avLst/>
          </a:prstGeom>
          <a:solidFill>
            <a:srgbClr val="3B40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스테이지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난이도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조건 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선택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E921DD-2784-2007-EF2A-F7C13F5B0796}"/>
              </a:ext>
            </a:extLst>
          </p:cNvPr>
          <p:cNvSpPr/>
          <p:nvPr/>
        </p:nvSpPr>
        <p:spPr>
          <a:xfrm>
            <a:off x="4529959" y="2351151"/>
            <a:ext cx="1123577" cy="1452282"/>
          </a:xfrm>
          <a:prstGeom prst="rect">
            <a:avLst/>
          </a:prstGeom>
          <a:solidFill>
            <a:srgbClr val="3B40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이벤트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진행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4C7D01-DB35-0B02-664A-228839A04EB5}"/>
              </a:ext>
            </a:extLst>
          </p:cNvPr>
          <p:cNvSpPr/>
          <p:nvPr/>
        </p:nvSpPr>
        <p:spPr>
          <a:xfrm>
            <a:off x="6501261" y="2351151"/>
            <a:ext cx="1213223" cy="1452282"/>
          </a:xfrm>
          <a:prstGeom prst="rect">
            <a:avLst/>
          </a:prstGeom>
          <a:solidFill>
            <a:srgbClr val="3B40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클리어 시 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전용 재화 획득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8E29FC-6BFA-3762-0541-D7AFCC8594DA}"/>
              </a:ext>
            </a:extLst>
          </p:cNvPr>
          <p:cNvSpPr/>
          <p:nvPr/>
        </p:nvSpPr>
        <p:spPr>
          <a:xfrm>
            <a:off x="10525890" y="2331900"/>
            <a:ext cx="1213223" cy="1452282"/>
          </a:xfrm>
          <a:prstGeom prst="rect">
            <a:avLst/>
          </a:prstGeom>
          <a:solidFill>
            <a:srgbClr val="3B40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이벤트 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종료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DD97F4-985F-586A-9337-0B19F7D1031B}"/>
              </a:ext>
            </a:extLst>
          </p:cNvPr>
          <p:cNvCxnSpPr>
            <a:cxnSpLocks/>
          </p:cNvCxnSpPr>
          <p:nvPr/>
        </p:nvCxnSpPr>
        <p:spPr>
          <a:xfrm>
            <a:off x="334963" y="4276725"/>
            <a:ext cx="11522075" cy="0"/>
          </a:xfrm>
          <a:prstGeom prst="line">
            <a:avLst/>
          </a:prstGeom>
          <a:ln>
            <a:solidFill>
              <a:srgbClr val="3B40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D14EF8-977B-39C8-A51F-AC36935E3E98}"/>
              </a:ext>
            </a:extLst>
          </p:cNvPr>
          <p:cNvSpPr/>
          <p:nvPr/>
        </p:nvSpPr>
        <p:spPr>
          <a:xfrm>
            <a:off x="932436" y="4175453"/>
            <a:ext cx="246504" cy="246504"/>
          </a:xfrm>
          <a:prstGeom prst="rect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9E15BC-E6E7-35E4-844D-45D4150EAACA}"/>
              </a:ext>
            </a:extLst>
          </p:cNvPr>
          <p:cNvSpPr/>
          <p:nvPr/>
        </p:nvSpPr>
        <p:spPr>
          <a:xfrm>
            <a:off x="2948561" y="4175453"/>
            <a:ext cx="246504" cy="246504"/>
          </a:xfrm>
          <a:prstGeom prst="rect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058A39-2FAC-D15E-745D-54813694666D}"/>
              </a:ext>
            </a:extLst>
          </p:cNvPr>
          <p:cNvSpPr/>
          <p:nvPr/>
        </p:nvSpPr>
        <p:spPr>
          <a:xfrm>
            <a:off x="4964686" y="4175453"/>
            <a:ext cx="246504" cy="246504"/>
          </a:xfrm>
          <a:prstGeom prst="rect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153B30-5F89-AC0A-8254-9DD811B2BCB4}"/>
              </a:ext>
            </a:extLst>
          </p:cNvPr>
          <p:cNvSpPr/>
          <p:nvPr/>
        </p:nvSpPr>
        <p:spPr>
          <a:xfrm>
            <a:off x="6980811" y="4175453"/>
            <a:ext cx="246504" cy="246504"/>
          </a:xfrm>
          <a:prstGeom prst="rect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C68895-5DA9-3990-EB4A-ACC672A0F5FB}"/>
              </a:ext>
            </a:extLst>
          </p:cNvPr>
          <p:cNvSpPr/>
          <p:nvPr/>
        </p:nvSpPr>
        <p:spPr>
          <a:xfrm>
            <a:off x="8996936" y="4175453"/>
            <a:ext cx="246504" cy="246504"/>
          </a:xfrm>
          <a:prstGeom prst="rect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5504D4E-0B92-3C63-AE1F-BDC8C78C7C00}"/>
              </a:ext>
            </a:extLst>
          </p:cNvPr>
          <p:cNvSpPr/>
          <p:nvPr/>
        </p:nvSpPr>
        <p:spPr>
          <a:xfrm>
            <a:off x="11013060" y="4175453"/>
            <a:ext cx="246504" cy="246504"/>
          </a:xfrm>
          <a:prstGeom prst="rect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59D803-83A1-0FE9-5DE5-25EEA54C8D51}"/>
              </a:ext>
            </a:extLst>
          </p:cNvPr>
          <p:cNvSpPr/>
          <p:nvPr/>
        </p:nvSpPr>
        <p:spPr>
          <a:xfrm>
            <a:off x="8517386" y="2351151"/>
            <a:ext cx="1213223" cy="1452282"/>
          </a:xfrm>
          <a:prstGeom prst="rect">
            <a:avLst/>
          </a:prstGeom>
          <a:solidFill>
            <a:srgbClr val="3B405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제작대에서 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보상 선택 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&amp; 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교환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lang="ko-KR" altLang="en-US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CEC5DE1-F81F-17B2-3BC4-25C145586F7D}"/>
              </a:ext>
            </a:extLst>
          </p:cNvPr>
          <p:cNvCxnSpPr>
            <a:stCxn id="9" idx="2"/>
            <a:endCxn id="14" idx="0"/>
          </p:cNvCxnSpPr>
          <p:nvPr/>
        </p:nvCxnSpPr>
        <p:spPr>
          <a:xfrm flipH="1">
            <a:off x="1055688" y="3803433"/>
            <a:ext cx="9668" cy="37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A88812F-1B9E-B61C-5B08-A80AE8A6F160}"/>
              </a:ext>
            </a:extLst>
          </p:cNvPr>
          <p:cNvCxnSpPr>
            <a:stCxn id="12" idx="2"/>
            <a:endCxn id="23" idx="0"/>
          </p:cNvCxnSpPr>
          <p:nvPr/>
        </p:nvCxnSpPr>
        <p:spPr>
          <a:xfrm flipH="1">
            <a:off x="3071813" y="3803433"/>
            <a:ext cx="3810" cy="37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6A8592-DC73-E186-5897-ED987355159F}"/>
              </a:ext>
            </a:extLst>
          </p:cNvPr>
          <p:cNvCxnSpPr>
            <a:stCxn id="13" idx="2"/>
            <a:endCxn id="24" idx="0"/>
          </p:cNvCxnSpPr>
          <p:nvPr/>
        </p:nvCxnSpPr>
        <p:spPr>
          <a:xfrm flipH="1">
            <a:off x="5087938" y="3803433"/>
            <a:ext cx="3810" cy="37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C2C1B9E-11D7-AAE7-46B7-24E89B6AE57A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 flipH="1">
            <a:off x="7104063" y="3803433"/>
            <a:ext cx="3810" cy="37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4240E5A-F0C9-6850-04BC-E9A5C09CC3F0}"/>
              </a:ext>
            </a:extLst>
          </p:cNvPr>
          <p:cNvCxnSpPr>
            <a:stCxn id="28" idx="2"/>
            <a:endCxn id="26" idx="0"/>
          </p:cNvCxnSpPr>
          <p:nvPr/>
        </p:nvCxnSpPr>
        <p:spPr>
          <a:xfrm flipH="1">
            <a:off x="9120188" y="3803433"/>
            <a:ext cx="3810" cy="37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C681DD8-6A18-D84F-0DC7-F8729097E00E}"/>
              </a:ext>
            </a:extLst>
          </p:cNvPr>
          <p:cNvCxnSpPr>
            <a:stCxn id="19" idx="2"/>
            <a:endCxn id="27" idx="0"/>
          </p:cNvCxnSpPr>
          <p:nvPr/>
        </p:nvCxnSpPr>
        <p:spPr>
          <a:xfrm>
            <a:off x="11132502" y="3784182"/>
            <a:ext cx="3810" cy="391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34A870-BEED-FD08-EEB5-A9AE4B939E53}"/>
              </a:ext>
            </a:extLst>
          </p:cNvPr>
          <p:cNvSpPr/>
          <p:nvPr/>
        </p:nvSpPr>
        <p:spPr>
          <a:xfrm>
            <a:off x="334963" y="4259580"/>
            <a:ext cx="1448117" cy="1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필드 </a:t>
            </a:r>
            <a:r>
              <a:rPr lang="ko-KR" altLang="en-US" sz="1200" dirty="0" err="1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파밍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도중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일정확률로 생성된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이벤트 포탈 입장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6B5874-E32F-81A3-08A1-E7B24F470851}"/>
              </a:ext>
            </a:extLst>
          </p:cNvPr>
          <p:cNvSpPr/>
          <p:nvPr/>
        </p:nvSpPr>
        <p:spPr>
          <a:xfrm>
            <a:off x="2347754" y="4351020"/>
            <a:ext cx="1448117" cy="1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NPC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와의 대화를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통해 스테이지의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클리어 조건 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최종 보상 선택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CDBEF8B-8ADB-59FD-D7B0-F256CAC9618A}"/>
              </a:ext>
            </a:extLst>
          </p:cNvPr>
          <p:cNvSpPr/>
          <p:nvPr/>
        </p:nvSpPr>
        <p:spPr>
          <a:xfrm>
            <a:off x="4354211" y="4175453"/>
            <a:ext cx="1448117" cy="1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유저가 설정한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미션을 수행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86634D7-CE68-13A6-E22B-55A5EFFF5A50}"/>
              </a:ext>
            </a:extLst>
          </p:cNvPr>
          <p:cNvSpPr/>
          <p:nvPr/>
        </p:nvSpPr>
        <p:spPr>
          <a:xfrm>
            <a:off x="6380004" y="4351020"/>
            <a:ext cx="1448117" cy="1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목표를 달성 시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몬스터를 잡고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 err="1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드랍된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재료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최종 보상 획득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5F52FE1-E4B7-22D4-B2F2-7579916E1DA8}"/>
              </a:ext>
            </a:extLst>
          </p:cNvPr>
          <p:cNvSpPr/>
          <p:nvPr/>
        </p:nvSpPr>
        <p:spPr>
          <a:xfrm>
            <a:off x="8396131" y="4251960"/>
            <a:ext cx="1448117" cy="1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보상 교환을 위한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 err="1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제작대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활성화 및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보상 선택 후 수령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0253709-AE80-A56E-8569-6011E05E2763}"/>
              </a:ext>
            </a:extLst>
          </p:cNvPr>
          <p:cNvSpPr/>
          <p:nvPr/>
        </p:nvSpPr>
        <p:spPr>
          <a:xfrm>
            <a:off x="10412258" y="4259580"/>
            <a:ext cx="1448117" cy="1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생성된 포탈을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이용하여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인스턴스 던전 탈출</a:t>
            </a:r>
          </a:p>
        </p:txBody>
      </p:sp>
    </p:spTree>
    <p:extLst>
      <p:ext uri="{BB962C8B-B14F-4D97-AF65-F5344CB8AC3E}">
        <p14:creationId xmlns:p14="http://schemas.microsoft.com/office/powerpoint/2010/main" val="3796880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0017689-DFA6-E0A3-6E47-E23D0EFB13AE}"/>
              </a:ext>
            </a:extLst>
          </p:cNvPr>
          <p:cNvGrpSpPr/>
          <p:nvPr/>
        </p:nvGrpSpPr>
        <p:grpSpPr>
          <a:xfrm>
            <a:off x="990600" y="1987222"/>
            <a:ext cx="9353550" cy="2644678"/>
            <a:chOff x="990600" y="2351782"/>
            <a:chExt cx="9353550" cy="264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A2EC83-64FC-23A2-54DF-B7796137FD21}"/>
                </a:ext>
              </a:extLst>
            </p:cNvPr>
            <p:cNvSpPr txBox="1"/>
            <p:nvPr/>
          </p:nvSpPr>
          <p:spPr>
            <a:xfrm>
              <a:off x="990600" y="2351782"/>
              <a:ext cx="935355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400" dirty="0">
                  <a:solidFill>
                    <a:srgbClr val="92D050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0BDD-8733-5E3E-E28C-5A9FA8BD4AA6}"/>
                </a:ext>
              </a:extLst>
            </p:cNvPr>
            <p:cNvSpPr txBox="1"/>
            <p:nvPr/>
          </p:nvSpPr>
          <p:spPr>
            <a:xfrm>
              <a:off x="1030944" y="3505200"/>
              <a:ext cx="4914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시스템의 세부 기획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8C86F6-6D39-4D94-66B9-7FF3AF6D811D}"/>
                </a:ext>
              </a:extLst>
            </p:cNvPr>
            <p:cNvSpPr txBox="1"/>
            <p:nvPr/>
          </p:nvSpPr>
          <p:spPr>
            <a:xfrm>
              <a:off x="1042896" y="4384498"/>
              <a:ext cx="4486275" cy="61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본 문서의 시스템의 세부 사항들을</a:t>
              </a:r>
              <a:endParaRPr lang="en-US" altLang="ko-KR" sz="12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설명하는 페이지입니다</a:t>
              </a:r>
              <a:r>
                <a:rPr lang="en-US" altLang="ko-KR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87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FAA552-4EBE-DF81-8B8D-461A1D8C3EB8}"/>
              </a:ext>
            </a:extLst>
          </p:cNvPr>
          <p:cNvSpPr/>
          <p:nvPr/>
        </p:nvSpPr>
        <p:spPr>
          <a:xfrm>
            <a:off x="561787" y="1120736"/>
            <a:ext cx="10800000" cy="5353451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6FF441-6072-0776-2E7B-A491778F721D}"/>
              </a:ext>
            </a:extLst>
          </p:cNvPr>
          <p:cNvGrpSpPr/>
          <p:nvPr/>
        </p:nvGrpSpPr>
        <p:grpSpPr>
          <a:xfrm>
            <a:off x="445709" y="296786"/>
            <a:ext cx="10306164" cy="469900"/>
            <a:chOff x="0" y="1255713"/>
            <a:chExt cx="2362200" cy="4699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D9F4FF-9AF9-30EA-F003-954EFE5BF64A}"/>
                </a:ext>
              </a:extLst>
            </p:cNvPr>
            <p:cNvSpPr/>
            <p:nvPr/>
          </p:nvSpPr>
          <p:spPr>
            <a:xfrm>
              <a:off x="0" y="1255713"/>
              <a:ext cx="2362200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시스템의 특징 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본 문서의 육성 이벤트 시스템의 주요 특징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1972D7D-34AB-C834-2802-C4A423CF898A}"/>
                </a:ext>
              </a:extLst>
            </p:cNvPr>
            <p:cNvCxnSpPr>
              <a:cxnSpLocks/>
            </p:cNvCxnSpPr>
            <p:nvPr/>
          </p:nvCxnSpPr>
          <p:spPr>
            <a:xfrm>
              <a:off x="20617" y="1725613"/>
              <a:ext cx="506556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F5F6014-86C0-3BDF-E9CD-11D5BA2FB072}"/>
              </a:ext>
            </a:extLst>
          </p:cNvPr>
          <p:cNvGrpSpPr/>
          <p:nvPr/>
        </p:nvGrpSpPr>
        <p:grpSpPr>
          <a:xfrm>
            <a:off x="1338226" y="5017757"/>
            <a:ext cx="8929182" cy="1208774"/>
            <a:chOff x="1445337" y="4418598"/>
            <a:chExt cx="8929182" cy="1208774"/>
          </a:xfrm>
        </p:grpSpPr>
        <p:pic>
          <p:nvPicPr>
            <p:cNvPr id="4" name="그래픽 3" descr="화살표 원 단색으로 채워진">
              <a:extLst>
                <a:ext uri="{FF2B5EF4-FFF2-40B4-BE49-F238E27FC236}">
                  <a16:creationId xmlns:a16="http://schemas.microsoft.com/office/drawing/2014/main" id="{04F089E0-D2F3-47ED-A036-D93C9D839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45337" y="4713536"/>
              <a:ext cx="619200" cy="6192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731929-FE4B-2F6A-A7AE-F104B65A9203}"/>
                </a:ext>
              </a:extLst>
            </p:cNvPr>
            <p:cNvSpPr txBox="1"/>
            <p:nvPr/>
          </p:nvSpPr>
          <p:spPr>
            <a:xfrm>
              <a:off x="2576397" y="4418598"/>
              <a:ext cx="7138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리소스 재활용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D889703-6C3D-3984-9CBF-8EE6B2B3639C}"/>
                </a:ext>
              </a:extLst>
            </p:cNvPr>
            <p:cNvSpPr/>
            <p:nvPr/>
          </p:nvSpPr>
          <p:spPr>
            <a:xfrm>
              <a:off x="2584942" y="5072966"/>
              <a:ext cx="7789577" cy="5544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해당 시스템의 타겟층으로 인한 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비교적 짧은 </a:t>
              </a:r>
              <a:r>
                <a:rPr lang="en-US" altLang="ko-KR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PLC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가 예상되기에 추가적인 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개발 비용 발생을 최대한</a:t>
              </a:r>
              <a:r>
                <a:rPr lang="en-US" altLang="ko-KR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억제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하고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기존에 사용되던 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리소스를 재활용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하고자 한다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</a:t>
              </a:r>
              <a:endPara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B11833-5384-CF1B-492E-DE69968D9462}"/>
              </a:ext>
            </a:extLst>
          </p:cNvPr>
          <p:cNvGrpSpPr/>
          <p:nvPr/>
        </p:nvGrpSpPr>
        <p:grpSpPr>
          <a:xfrm>
            <a:off x="1351743" y="3296898"/>
            <a:ext cx="9176922" cy="1137247"/>
            <a:chOff x="1685379" y="2701050"/>
            <a:chExt cx="8115309" cy="1137247"/>
          </a:xfrm>
        </p:grpSpPr>
        <p:pic>
          <p:nvPicPr>
            <p:cNvPr id="9" name="그래픽 8" descr="표지판 단색으로 채워진">
              <a:extLst>
                <a:ext uri="{FF2B5EF4-FFF2-40B4-BE49-F238E27FC236}">
                  <a16:creationId xmlns:a16="http://schemas.microsoft.com/office/drawing/2014/main" id="{EB18C586-EAE8-AC51-44BF-8976CAB7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85379" y="2927768"/>
              <a:ext cx="619200" cy="6192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35D6E5-28CD-8402-63D9-B891C1EE427C}"/>
                </a:ext>
              </a:extLst>
            </p:cNvPr>
            <p:cNvSpPr txBox="1"/>
            <p:nvPr/>
          </p:nvSpPr>
          <p:spPr>
            <a:xfrm>
              <a:off x="2661700" y="2701050"/>
              <a:ext cx="7138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유저의 선택과 그에 따른 책임의 경험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18B5F8B-1E59-E827-66BA-73314F1A9CE4}"/>
                </a:ext>
              </a:extLst>
            </p:cNvPr>
            <p:cNvSpPr/>
            <p:nvPr/>
          </p:nvSpPr>
          <p:spPr>
            <a:xfrm>
              <a:off x="2651567" y="3431539"/>
              <a:ext cx="7138987" cy="4067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정해진 틀이 아닌 유저의 스펙 상황에 맞는 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추천 시스템의 도움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을 받거나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플레이어의 의사에 따라</a:t>
              </a:r>
              <a:endPara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인스턴스 던전의 난이도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과정 그리고 보상의 양 선택하여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선택의 재미와 신중함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을 느끼도록 유도한다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endPara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1A3333-B969-A223-BE49-8762D57B9B51}"/>
              </a:ext>
            </a:extLst>
          </p:cNvPr>
          <p:cNvGrpSpPr/>
          <p:nvPr/>
        </p:nvGrpSpPr>
        <p:grpSpPr>
          <a:xfrm>
            <a:off x="1370642" y="1471065"/>
            <a:ext cx="9158020" cy="1042100"/>
            <a:chOff x="1703751" y="1262050"/>
            <a:chExt cx="8109426" cy="1042100"/>
          </a:xfrm>
        </p:grpSpPr>
        <p:pic>
          <p:nvPicPr>
            <p:cNvPr id="2" name="그래픽 1" descr="섞기 단색으로 채워진">
              <a:extLst>
                <a:ext uri="{FF2B5EF4-FFF2-40B4-BE49-F238E27FC236}">
                  <a16:creationId xmlns:a16="http://schemas.microsoft.com/office/drawing/2014/main" id="{EA64193E-4A86-FB2B-1CFE-735E7532E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3751" y="1468880"/>
              <a:ext cx="620449" cy="6204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2C5B9-03D4-4C1D-AB03-9385280ED0E9}"/>
                </a:ext>
              </a:extLst>
            </p:cNvPr>
            <p:cNvSpPr txBox="1"/>
            <p:nvPr/>
          </p:nvSpPr>
          <p:spPr>
            <a:xfrm>
              <a:off x="2674189" y="1262050"/>
              <a:ext cx="7138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7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랜덤 인카운트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34A9C80-B988-3A53-1E09-1372479F65DE}"/>
                </a:ext>
              </a:extLst>
            </p:cNvPr>
            <p:cNvSpPr/>
            <p:nvPr/>
          </p:nvSpPr>
          <p:spPr>
            <a:xfrm>
              <a:off x="2678497" y="1669179"/>
              <a:ext cx="7114838" cy="6349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스토리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필드 진행에 방해가 되지 않도록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랜덤 인카운트 방식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을 채용하여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확률에 따라 </a:t>
              </a:r>
              <a:endPara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진행 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NPC/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포털을 등장 시키고 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유저의 의사에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따라 </a:t>
              </a:r>
              <a:r>
                <a:rPr lang="ko-KR" altLang="en-US" sz="1400" dirty="0">
                  <a:solidFill>
                    <a:srgbClr val="0070C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해당 시스템에 접근 하거나 무시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할 수 있도록 한다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C4DFB4E-9F1E-B7AD-1948-BBCC46C16108}"/>
              </a:ext>
            </a:extLst>
          </p:cNvPr>
          <p:cNvCxnSpPr>
            <a:cxnSpLocks/>
          </p:cNvCxnSpPr>
          <p:nvPr/>
        </p:nvCxnSpPr>
        <p:spPr>
          <a:xfrm>
            <a:off x="431152" y="2930376"/>
            <a:ext cx="1107286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2927222-0451-E3CC-33CE-0429F760C3E6}"/>
              </a:ext>
            </a:extLst>
          </p:cNvPr>
          <p:cNvCxnSpPr>
            <a:cxnSpLocks/>
          </p:cNvCxnSpPr>
          <p:nvPr/>
        </p:nvCxnSpPr>
        <p:spPr>
          <a:xfrm>
            <a:off x="471836" y="4650321"/>
            <a:ext cx="1107286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72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AC83EF-92E4-8EBC-93E1-8DFF6307BD84}"/>
              </a:ext>
            </a:extLst>
          </p:cNvPr>
          <p:cNvGrpSpPr/>
          <p:nvPr/>
        </p:nvGrpSpPr>
        <p:grpSpPr>
          <a:xfrm>
            <a:off x="-163041" y="295522"/>
            <a:ext cx="6290886" cy="469900"/>
            <a:chOff x="-392318" y="1255713"/>
            <a:chExt cx="4545860" cy="4699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3B62B1-9F54-AD91-AB7B-2F9C7BDD69F0}"/>
                </a:ext>
              </a:extLst>
            </p:cNvPr>
            <p:cNvSpPr/>
            <p:nvPr/>
          </p:nvSpPr>
          <p:spPr>
            <a:xfrm>
              <a:off x="-392318" y="1255713"/>
              <a:ext cx="4545860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시스템의 세부기획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진행 컨텐츠 제약조건</a:t>
              </a:r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6C23FFE-E9F5-F13D-A005-59E70C614240}"/>
                </a:ext>
              </a:extLst>
            </p:cNvPr>
            <p:cNvCxnSpPr>
              <a:cxnSpLocks/>
            </p:cNvCxnSpPr>
            <p:nvPr/>
          </p:nvCxnSpPr>
          <p:spPr>
            <a:xfrm>
              <a:off x="122087" y="1725613"/>
              <a:ext cx="2088906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E0CF6D-0FFD-F747-027D-67A4178E6D03}"/>
              </a:ext>
            </a:extLst>
          </p:cNvPr>
          <p:cNvGrpSpPr/>
          <p:nvPr/>
        </p:nvGrpSpPr>
        <p:grpSpPr>
          <a:xfrm>
            <a:off x="1686395" y="981586"/>
            <a:ext cx="9514420" cy="2635763"/>
            <a:chOff x="1691929" y="1086090"/>
            <a:chExt cx="9514420" cy="263576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4B8B8F-6837-EA98-98A4-2FCF3DA0CD84}"/>
                </a:ext>
              </a:extLst>
            </p:cNvPr>
            <p:cNvGrpSpPr/>
            <p:nvPr/>
          </p:nvGrpSpPr>
          <p:grpSpPr>
            <a:xfrm>
              <a:off x="1691929" y="1086090"/>
              <a:ext cx="9514420" cy="2130310"/>
              <a:chOff x="1780829" y="984808"/>
              <a:chExt cx="9514420" cy="21303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86AA270-3BA3-40C6-6E17-2EC661AE553B}"/>
                  </a:ext>
                </a:extLst>
              </p:cNvPr>
              <p:cNvGrpSpPr/>
              <p:nvPr/>
            </p:nvGrpSpPr>
            <p:grpSpPr>
              <a:xfrm>
                <a:off x="1780829" y="984808"/>
                <a:ext cx="9514420" cy="2130310"/>
                <a:chOff x="1780829" y="984808"/>
                <a:chExt cx="9514420" cy="2130310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0CAABC9B-13AC-F49B-0E72-C2C54BE1F2AD}"/>
                    </a:ext>
                  </a:extLst>
                </p:cNvPr>
                <p:cNvSpPr/>
                <p:nvPr/>
              </p:nvSpPr>
              <p:spPr>
                <a:xfrm>
                  <a:off x="1780829" y="1488261"/>
                  <a:ext cx="9514420" cy="1626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63C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94B8D709-BA75-861D-4B97-34D436D88072}"/>
                    </a:ext>
                  </a:extLst>
                </p:cNvPr>
                <p:cNvSpPr/>
                <p:nvPr/>
              </p:nvSpPr>
              <p:spPr>
                <a:xfrm>
                  <a:off x="1791125" y="984808"/>
                  <a:ext cx="1782200" cy="1319452"/>
                </a:xfrm>
                <a:custGeom>
                  <a:avLst/>
                  <a:gdLst>
                    <a:gd name="connsiteX0" fmla="*/ 0 w 1725855"/>
                    <a:gd name="connsiteY0" fmla="*/ 0 h 1362518"/>
                    <a:gd name="connsiteX1" fmla="*/ 1044596 w 1725855"/>
                    <a:gd name="connsiteY1" fmla="*/ 0 h 1362518"/>
                    <a:gd name="connsiteX2" fmla="*/ 1725855 w 1725855"/>
                    <a:gd name="connsiteY2" fmla="*/ 681259 h 1362518"/>
                    <a:gd name="connsiteX3" fmla="*/ 1725854 w 1725855"/>
                    <a:gd name="connsiteY3" fmla="*/ 681259 h 1362518"/>
                    <a:gd name="connsiteX4" fmla="*/ 1044595 w 1725855"/>
                    <a:gd name="connsiteY4" fmla="*/ 1362518 h 1362518"/>
                    <a:gd name="connsiteX5" fmla="*/ 0 w 1725855"/>
                    <a:gd name="connsiteY5" fmla="*/ 1362518 h 136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5855" h="1362518">
                      <a:moveTo>
                        <a:pt x="0" y="0"/>
                      </a:moveTo>
                      <a:lnTo>
                        <a:pt x="1044596" y="0"/>
                      </a:lnTo>
                      <a:cubicBezTo>
                        <a:pt x="1420845" y="0"/>
                        <a:pt x="1725855" y="305010"/>
                        <a:pt x="1725855" y="681259"/>
                      </a:cubicBezTo>
                      <a:lnTo>
                        <a:pt x="1725854" y="681259"/>
                      </a:lnTo>
                      <a:cubicBezTo>
                        <a:pt x="1725854" y="1057508"/>
                        <a:pt x="1420844" y="1362518"/>
                        <a:pt x="1044595" y="1362518"/>
                      </a:cubicBezTo>
                      <a:lnTo>
                        <a:pt x="0" y="13625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363C5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CONDITION</a:t>
                  </a:r>
                </a:p>
                <a:p>
                  <a:pPr algn="ctr"/>
                  <a:r>
                    <a:rPr lang="ko-KR" altLang="en-US" sz="32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선택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AD9A0-AC1D-6475-D03E-B21BDD4819BA}"/>
                  </a:ext>
                </a:extLst>
              </p:cNvPr>
              <p:cNvSpPr txBox="1"/>
              <p:nvPr/>
            </p:nvSpPr>
            <p:spPr>
              <a:xfrm>
                <a:off x="3603477" y="1518513"/>
                <a:ext cx="7041789" cy="1473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유저는 시작 전 스테이지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Regular" panose="020B0603020203020204" pitchFamily="50" charset="-127"/>
                    <a:ea typeface="LINE Seed Sans KR Regular" panose="020B0603020203020204" pitchFamily="50" charset="-127"/>
                    <a:cs typeface="LINE Seed Sans KR Regular" panose="020B0603020203020204" pitchFamily="50" charset="-127"/>
                  </a:rPr>
                  <a:t>클리어의 조건과 난이도를 선택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할 수 있다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 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이때 조건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, 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난이도에 따라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Regular" panose="020B0603020203020204" pitchFamily="50" charset="-127"/>
                    <a:ea typeface="LINE Seed Sans KR Regular" panose="020B0603020203020204" pitchFamily="50" charset="-127"/>
                    <a:cs typeface="LINE Seed Sans KR Regular" panose="020B0603020203020204" pitchFamily="50" charset="-127"/>
                  </a:rPr>
                  <a:t>보상이 달라진다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유저의 스테이지 선택 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조건에 따라 몬스터</a:t>
                </a:r>
                <a:r>
                  <a:rPr lang="ko-KR" altLang="en-US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의 </a:t>
                </a:r>
                <a:r>
                  <a:rPr lang="ko-KR" altLang="en-US" sz="1200" kern="100" dirty="0">
                    <a:solidFill>
                      <a:srgbClr val="99D45E"/>
                    </a:solidFill>
                    <a:effectLst/>
                    <a:latin typeface="LINE Seed Sans KR Regular" panose="020B0603020203020204" pitchFamily="50" charset="-127"/>
                    <a:ea typeface="LINE Seed Sans KR Regular" panose="020B0603020203020204" pitchFamily="50" charset="-127"/>
                    <a:cs typeface="LINE Seed Sans KR Regular" panose="020B0603020203020204" pitchFamily="50" charset="-127"/>
                  </a:rPr>
                  <a:t>발생 제한</a:t>
                </a:r>
                <a:r>
                  <a:rPr lang="en-US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(ex : </a:t>
                </a:r>
                <a:r>
                  <a:rPr lang="ko-KR" altLang="en-US" sz="105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몬스터의 특정 공격속성</a:t>
                </a:r>
                <a:r>
                  <a:rPr lang="en-US" altLang="ko-KR" sz="105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, </a:t>
                </a:r>
                <a:r>
                  <a:rPr lang="ko-KR" altLang="en-US" sz="1050" kern="100" dirty="0">
                    <a:solidFill>
                      <a:srgbClr val="99D45E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모드</a:t>
                </a:r>
                <a:r>
                  <a:rPr lang="en-US" altLang="ko-KR" sz="1050" kern="100" dirty="0">
                    <a:solidFill>
                      <a:srgbClr val="99D45E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(</a:t>
                </a:r>
                <a:r>
                  <a:rPr lang="ko-KR" altLang="en-US" sz="1050" kern="100" dirty="0">
                    <a:solidFill>
                      <a:srgbClr val="99D45E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부가속성</a:t>
                </a:r>
                <a:r>
                  <a:rPr lang="en-US" altLang="ko-KR" sz="1050" kern="100" dirty="0">
                    <a:solidFill>
                      <a:srgbClr val="99D45E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)</a:t>
                </a:r>
                <a:r>
                  <a:rPr lang="ko-KR" altLang="en-US" sz="1050" kern="100" dirty="0">
                    <a:solidFill>
                      <a:srgbClr val="99D45E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의 부여 제한</a:t>
                </a:r>
                <a:r>
                  <a:rPr lang="en-US" altLang="ko-KR" sz="1200" kern="100" dirty="0">
                    <a:solidFill>
                      <a:srgbClr val="99D45E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)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을 둔다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유저가 해당 스테이지를 공략에 실패하면 드랍으로 획득한 아이템을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Regular" panose="020B0603020203020204" pitchFamily="50" charset="-127"/>
                    <a:ea typeface="LINE Seed Sans KR Regular" panose="020B0603020203020204" pitchFamily="50" charset="-127"/>
                    <a:cs typeface="LINE Seed Sans KR Regular" panose="020B0603020203020204" pitchFamily="50" charset="-127"/>
                  </a:rPr>
                  <a:t>모두 잃고 제시된 </a:t>
                </a:r>
                <a:r>
                  <a:rPr lang="ko-KR" altLang="en-US" sz="1200" kern="100" dirty="0">
                    <a:solidFill>
                      <a:srgbClr val="99D45E"/>
                    </a:solidFill>
                    <a:effectLst/>
                    <a:latin typeface="LINE Seed Sans KR Regular" panose="020B0603020203020204" pitchFamily="50" charset="-127"/>
                    <a:ea typeface="LINE Seed Sans KR Regular" panose="020B0603020203020204" pitchFamily="50" charset="-127"/>
                    <a:cs typeface="LINE Seed Sans KR Regular" panose="020B0603020203020204" pitchFamily="50" charset="-127"/>
                  </a:rPr>
                  <a:t>최종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Regular" panose="020B0603020203020204" pitchFamily="50" charset="-127"/>
                    <a:ea typeface="LINE Seed Sans KR Regular" panose="020B0603020203020204" pitchFamily="50" charset="-127"/>
                    <a:cs typeface="LINE Seed Sans KR Regular" panose="020B0603020203020204" pitchFamily="50" charset="-127"/>
                  </a:rPr>
                  <a:t>보상을 얻지 못한다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유저는 이벤트 도중 마을 귀환 주문서를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Regular" panose="020B0603020203020204" pitchFamily="50" charset="-127"/>
                    <a:ea typeface="LINE Seed Sans KR Regular" panose="020B0603020203020204" pitchFamily="50" charset="-127"/>
                    <a:cs typeface="LINE Seed Sans KR Regular" panose="020B0603020203020204" pitchFamily="50" charset="-127"/>
                  </a:rPr>
                  <a:t>사용할 수 없다</a:t>
                </a:r>
                <a:r>
                  <a:rPr lang="en-US" altLang="ko-KR" sz="1200" kern="100" dirty="0">
                    <a:solidFill>
                      <a:srgbClr val="99D45E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, </a:t>
                </a:r>
                <a:endPara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40EEFA-39C3-4560-B603-961A6696FA3B}"/>
                </a:ext>
              </a:extLst>
            </p:cNvPr>
            <p:cNvSpPr/>
            <p:nvPr/>
          </p:nvSpPr>
          <p:spPr>
            <a:xfrm>
              <a:off x="3496238" y="3221701"/>
              <a:ext cx="7181850" cy="5001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rgbClr val="363C52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의도 </a:t>
              </a:r>
              <a:r>
                <a:rPr lang="en-US" altLang="ko-KR" dirty="0">
                  <a:solidFill>
                    <a:srgbClr val="363C52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: </a:t>
              </a:r>
              <a:r>
                <a:rPr lang="ko-KR" altLang="ko-KR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유저의</a:t>
              </a:r>
              <a:r>
                <a:rPr lang="en-US" altLang="ko-KR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ko-KR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선택 </a:t>
              </a:r>
              <a:r>
                <a:rPr lang="ko-KR" altLang="en-US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전략 확립 및 긴장감 있는 진행 유도</a:t>
              </a:r>
              <a:endParaRPr lang="ko-KR" altLang="ko-KR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0DB2D04-0525-AB6B-38F9-956D7D462166}"/>
              </a:ext>
            </a:extLst>
          </p:cNvPr>
          <p:cNvGrpSpPr/>
          <p:nvPr/>
        </p:nvGrpSpPr>
        <p:grpSpPr>
          <a:xfrm>
            <a:off x="1695104" y="3603612"/>
            <a:ext cx="9514420" cy="2120784"/>
            <a:chOff x="1780829" y="994334"/>
            <a:chExt cx="9514420" cy="2120784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136F766-6637-6A85-69DA-75EC4AAED838}"/>
                </a:ext>
              </a:extLst>
            </p:cNvPr>
            <p:cNvGrpSpPr/>
            <p:nvPr/>
          </p:nvGrpSpPr>
          <p:grpSpPr>
            <a:xfrm>
              <a:off x="1780829" y="994334"/>
              <a:ext cx="9514420" cy="2120784"/>
              <a:chOff x="1780829" y="994334"/>
              <a:chExt cx="9514420" cy="2120784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7E5AAF7B-A8C6-121F-F6AC-FDCE06CC4166}"/>
                  </a:ext>
                </a:extLst>
              </p:cNvPr>
              <p:cNvSpPr/>
              <p:nvPr/>
            </p:nvSpPr>
            <p:spPr>
              <a:xfrm>
                <a:off x="1780829" y="1488261"/>
                <a:ext cx="9514420" cy="1626857"/>
              </a:xfrm>
              <a:prstGeom prst="roundRect">
                <a:avLst>
                  <a:gd name="adj" fmla="val 50000"/>
                </a:avLst>
              </a:prstGeom>
              <a:solidFill>
                <a:srgbClr val="363C5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indent="-171450" algn="ctr">
                  <a:buFont typeface="Arial" panose="020B0604020202020204" pitchFamily="34" charset="0"/>
                  <a:buChar char="•"/>
                </a:pPr>
                <a:endParaRPr lang="ko-KR" altLang="en-US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062BBB43-3C8E-7304-67D8-980C51454DBB}"/>
                  </a:ext>
                </a:extLst>
              </p:cNvPr>
              <p:cNvSpPr/>
              <p:nvPr/>
            </p:nvSpPr>
            <p:spPr>
              <a:xfrm>
                <a:off x="1787179" y="994334"/>
                <a:ext cx="1782200" cy="1319452"/>
              </a:xfrm>
              <a:custGeom>
                <a:avLst/>
                <a:gdLst>
                  <a:gd name="connsiteX0" fmla="*/ 0 w 1725855"/>
                  <a:gd name="connsiteY0" fmla="*/ 0 h 1362518"/>
                  <a:gd name="connsiteX1" fmla="*/ 1044596 w 1725855"/>
                  <a:gd name="connsiteY1" fmla="*/ 0 h 1362518"/>
                  <a:gd name="connsiteX2" fmla="*/ 1725855 w 1725855"/>
                  <a:gd name="connsiteY2" fmla="*/ 681259 h 1362518"/>
                  <a:gd name="connsiteX3" fmla="*/ 1725854 w 1725855"/>
                  <a:gd name="connsiteY3" fmla="*/ 681259 h 1362518"/>
                  <a:gd name="connsiteX4" fmla="*/ 1044595 w 1725855"/>
                  <a:gd name="connsiteY4" fmla="*/ 1362518 h 1362518"/>
                  <a:gd name="connsiteX5" fmla="*/ 0 w 1725855"/>
                  <a:gd name="connsiteY5" fmla="*/ 1362518 h 136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5855" h="1362518">
                    <a:moveTo>
                      <a:pt x="0" y="0"/>
                    </a:moveTo>
                    <a:lnTo>
                      <a:pt x="1044596" y="0"/>
                    </a:lnTo>
                    <a:cubicBezTo>
                      <a:pt x="1420845" y="0"/>
                      <a:pt x="1725855" y="305010"/>
                      <a:pt x="1725855" y="681259"/>
                    </a:cubicBezTo>
                    <a:lnTo>
                      <a:pt x="1725854" y="681259"/>
                    </a:lnTo>
                    <a:cubicBezTo>
                      <a:pt x="1725854" y="1057508"/>
                      <a:pt x="1420844" y="1362518"/>
                      <a:pt x="1044595" y="1362518"/>
                    </a:cubicBezTo>
                    <a:lnTo>
                      <a:pt x="0" y="136251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363C5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363C52"/>
                    </a:solidFill>
                    <a:latin typeface="LINE Seed Sans KR Bold" panose="020B0603020203020204" pitchFamily="50" charset="-127"/>
                    <a:ea typeface="LINE Seed Sans KR Bold" panose="020B0603020203020204" pitchFamily="50" charset="-127"/>
                    <a:cs typeface="LINE Seed Sans KR Bold" panose="020B0603020203020204" pitchFamily="50" charset="-127"/>
                  </a:rPr>
                  <a:t>CONDITION</a:t>
                </a:r>
              </a:p>
              <a:p>
                <a:pPr algn="ctr"/>
                <a:r>
                  <a:rPr lang="ko-KR" altLang="en-US" sz="3200" dirty="0">
                    <a:solidFill>
                      <a:srgbClr val="363C52"/>
                    </a:solidFill>
                    <a:latin typeface="LINE Seed Sans KR Bold" panose="020B0603020203020204" pitchFamily="50" charset="-127"/>
                    <a:ea typeface="LINE Seed Sans KR Bold" panose="020B0603020203020204" pitchFamily="50" charset="-127"/>
                    <a:cs typeface="LINE Seed Sans KR Bold" panose="020B0603020203020204" pitchFamily="50" charset="-127"/>
                  </a:rPr>
                  <a:t>성장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93C17F-7645-B37F-70C6-693A4AF90046}"/>
                </a:ext>
              </a:extLst>
            </p:cNvPr>
            <p:cNvSpPr txBox="1"/>
            <p:nvPr/>
          </p:nvSpPr>
          <p:spPr>
            <a:xfrm>
              <a:off x="3602303" y="1733411"/>
              <a:ext cx="70417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l" latinLnBrk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21A64C2-E306-B30B-4C8E-6B9D0048A956}"/>
              </a:ext>
            </a:extLst>
          </p:cNvPr>
          <p:cNvSpPr txBox="1"/>
          <p:nvPr/>
        </p:nvSpPr>
        <p:spPr>
          <a:xfrm>
            <a:off x="3511402" y="4139315"/>
            <a:ext cx="7041789" cy="147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몬스터 처치를 통한 경험치는 없고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미션 성공 시 얻는 경험치만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획득 가능하다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이벤트 발생 확률은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고정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되어 있지만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이벤트가 발생하지 않았을 경우 다음 등장 확률을 증가 시키고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   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클리어 했을 경우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초기 발생 확률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로 돌아간다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                                           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en-US" altLang="ko-KR" sz="1200" kern="100" dirty="0">
              <a:solidFill>
                <a:schemeClr val="bg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유저의 </a:t>
            </a:r>
            <a:r>
              <a:rPr lang="ko-KR" altLang="ko-KR" sz="1200" kern="100" dirty="0">
                <a:solidFill>
                  <a:srgbClr val="99D45E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레벨이 </a:t>
            </a:r>
            <a:r>
              <a:rPr lang="en-US" altLang="ko-KR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85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넘기거나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ko-KR" sz="1200" kern="100" dirty="0">
                <a:solidFill>
                  <a:srgbClr val="99D45E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모든 에피소드를 클리어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하였을 경우 </a:t>
            </a:r>
            <a:r>
              <a:rPr lang="ko-KR" altLang="en-US" sz="1200" kern="100" dirty="0">
                <a:solidFill>
                  <a:srgbClr val="99D45E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이벤트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ko-KR" sz="1200" kern="100" dirty="0">
                <a:solidFill>
                  <a:srgbClr val="99D45E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발생을</a:t>
            </a:r>
            <a:r>
              <a:rPr lang="en-US" altLang="ko-KR" sz="1200" kern="100" dirty="0">
                <a:solidFill>
                  <a:srgbClr val="99D45E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ko-KR" sz="1200" kern="100" dirty="0" err="1">
                <a:solidFill>
                  <a:srgbClr val="99D45E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제한</a:t>
            </a:r>
            <a:r>
              <a:rPr lang="ko-KR" altLang="ko-KR" sz="1200" kern="100" dirty="0" err="1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시킨다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840825-1D93-A176-1D9C-BF94691B194C}"/>
              </a:ext>
            </a:extLst>
          </p:cNvPr>
          <p:cNvSpPr/>
          <p:nvPr/>
        </p:nvSpPr>
        <p:spPr>
          <a:xfrm>
            <a:off x="3487263" y="5846345"/>
            <a:ext cx="7979746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의도 </a:t>
            </a:r>
            <a:r>
              <a:rPr lang="en-US" altLang="ko-KR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지나치게 빠른 성장 방지와 해당 시스템의 장기 정착화 방지</a:t>
            </a:r>
            <a:endParaRPr lang="ko-KR" altLang="en-US" sz="1600" dirty="0">
              <a:solidFill>
                <a:srgbClr val="363C52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888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AC83EF-92E4-8EBC-93E1-8DFF6307BD84}"/>
              </a:ext>
            </a:extLst>
          </p:cNvPr>
          <p:cNvGrpSpPr/>
          <p:nvPr/>
        </p:nvGrpSpPr>
        <p:grpSpPr>
          <a:xfrm>
            <a:off x="-353548" y="295522"/>
            <a:ext cx="6290886" cy="469900"/>
            <a:chOff x="-529984" y="1255713"/>
            <a:chExt cx="4545860" cy="4699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3B62B1-9F54-AD91-AB7B-2F9C7BDD69F0}"/>
                </a:ext>
              </a:extLst>
            </p:cNvPr>
            <p:cNvSpPr/>
            <p:nvPr/>
          </p:nvSpPr>
          <p:spPr>
            <a:xfrm>
              <a:off x="-529984" y="1255713"/>
              <a:ext cx="4545860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시스템의 제약조건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컨텐츠 제약조건</a:t>
              </a:r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6C23FFE-E9F5-F13D-A005-59E70C614240}"/>
                </a:ext>
              </a:extLst>
            </p:cNvPr>
            <p:cNvCxnSpPr>
              <a:cxnSpLocks/>
            </p:cNvCxnSpPr>
            <p:nvPr/>
          </p:nvCxnSpPr>
          <p:spPr>
            <a:xfrm>
              <a:off x="122087" y="1725613"/>
              <a:ext cx="2088906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E0CF6D-0FFD-F747-027D-67A4178E6D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86395" y="981586"/>
            <a:ext cx="9514420" cy="2635763"/>
            <a:chOff x="1691929" y="1086090"/>
            <a:chExt cx="9514420" cy="263576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4B8B8F-6837-EA98-98A4-2FCF3DA0CD8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91929" y="1086090"/>
              <a:ext cx="9514420" cy="2130310"/>
              <a:chOff x="1780829" y="984808"/>
              <a:chExt cx="9514420" cy="21303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86AA270-3BA3-40C6-6E17-2EC661AE553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780829" y="984808"/>
                <a:ext cx="9514420" cy="2130310"/>
                <a:chOff x="1780829" y="984808"/>
                <a:chExt cx="9514420" cy="2130310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0CAABC9B-13AC-F49B-0E72-C2C54BE1F2A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80829" y="1488261"/>
                  <a:ext cx="9514420" cy="1626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63C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94B8D709-BA75-861D-4B97-34D436D8807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91125" y="984808"/>
                  <a:ext cx="1782200" cy="1319452"/>
                </a:xfrm>
                <a:custGeom>
                  <a:avLst/>
                  <a:gdLst>
                    <a:gd name="connsiteX0" fmla="*/ 0 w 1725855"/>
                    <a:gd name="connsiteY0" fmla="*/ 0 h 1362518"/>
                    <a:gd name="connsiteX1" fmla="*/ 1044596 w 1725855"/>
                    <a:gd name="connsiteY1" fmla="*/ 0 h 1362518"/>
                    <a:gd name="connsiteX2" fmla="*/ 1725855 w 1725855"/>
                    <a:gd name="connsiteY2" fmla="*/ 681259 h 1362518"/>
                    <a:gd name="connsiteX3" fmla="*/ 1725854 w 1725855"/>
                    <a:gd name="connsiteY3" fmla="*/ 681259 h 1362518"/>
                    <a:gd name="connsiteX4" fmla="*/ 1044595 w 1725855"/>
                    <a:gd name="connsiteY4" fmla="*/ 1362518 h 1362518"/>
                    <a:gd name="connsiteX5" fmla="*/ 0 w 1725855"/>
                    <a:gd name="connsiteY5" fmla="*/ 1362518 h 136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5855" h="1362518">
                      <a:moveTo>
                        <a:pt x="0" y="0"/>
                      </a:moveTo>
                      <a:lnTo>
                        <a:pt x="1044596" y="0"/>
                      </a:lnTo>
                      <a:cubicBezTo>
                        <a:pt x="1420845" y="0"/>
                        <a:pt x="1725855" y="305010"/>
                        <a:pt x="1725855" y="681259"/>
                      </a:cubicBezTo>
                      <a:lnTo>
                        <a:pt x="1725854" y="681259"/>
                      </a:lnTo>
                      <a:cubicBezTo>
                        <a:pt x="1725854" y="1057508"/>
                        <a:pt x="1420844" y="1362518"/>
                        <a:pt x="1044595" y="1362518"/>
                      </a:cubicBezTo>
                      <a:lnTo>
                        <a:pt x="0" y="13625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363C5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CONDITION</a:t>
                  </a:r>
                </a:p>
                <a:p>
                  <a:pPr algn="ctr"/>
                  <a:r>
                    <a:rPr lang="en-US" altLang="ko-KR" sz="32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01</a:t>
                  </a:r>
                  <a:endParaRPr lang="ko-KR" altLang="en-US" sz="3200" dirty="0">
                    <a:solidFill>
                      <a:srgbClr val="363C52"/>
                    </a:solidFill>
                    <a:latin typeface="LINE Seed Sans KR Bold" panose="020B0603020203020204" pitchFamily="50" charset="-127"/>
                    <a:ea typeface="LINE Seed Sans KR Bold" panose="020B0603020203020204" pitchFamily="50" charset="-127"/>
                    <a:cs typeface="LINE Seed Sans KR Bold" panose="020B0603020203020204" pitchFamily="50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AD9A0-AC1D-6475-D03E-B21BDD4819B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03477" y="1518513"/>
                <a:ext cx="7041789" cy="1473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유저는 시작 전 스테이지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클리어의 조건과 난이도를 선택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할 수 있다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 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이때 조건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, 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난이도에 따라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보상이 달라진다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유저의 스테이지 선택 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조건에 따라 몬스터</a:t>
                </a:r>
                <a:r>
                  <a:rPr lang="ko-KR" altLang="en-US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의 발생 제한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(ex : </a:t>
                </a:r>
                <a:r>
                  <a:rPr lang="ko-KR" altLang="en-US" sz="105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몬스터의 특정 공격속성</a:t>
                </a:r>
                <a:r>
                  <a:rPr lang="en-US" altLang="ko-KR" sz="105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, </a:t>
                </a:r>
                <a:r>
                  <a:rPr lang="ko-KR" altLang="en-US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모드</a:t>
                </a:r>
                <a:r>
                  <a:rPr lang="en-US" altLang="ko-KR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(</a:t>
                </a:r>
                <a:r>
                  <a:rPr lang="ko-KR" altLang="en-US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부가속성</a:t>
                </a:r>
                <a:r>
                  <a:rPr lang="en-US" altLang="ko-KR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)</a:t>
                </a:r>
                <a:r>
                  <a:rPr lang="ko-KR" altLang="en-US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의 부여 제한</a:t>
                </a:r>
                <a:r>
                  <a:rPr lang="en-US" altLang="ko-KR" sz="120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)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을 둔다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유저가 해당 스테이지를 공략에 실패하면 드랍으로 획득한 아이템을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모두 잃고 제시된 보상을 얻지 못한다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유저는 이벤트 도중 마을 귀환 주문서를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사용할 수 없다</a:t>
                </a:r>
                <a:r>
                  <a:rPr lang="en-US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40EEFA-39C3-4560-B603-961A6696FA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238" y="3221701"/>
              <a:ext cx="7181850" cy="5001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rgbClr val="363C52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의도 </a:t>
              </a:r>
              <a:r>
                <a:rPr lang="en-US" altLang="ko-KR" dirty="0">
                  <a:solidFill>
                    <a:srgbClr val="363C52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: </a:t>
              </a:r>
              <a:r>
                <a:rPr lang="ko-KR" altLang="ko-KR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유저의 신중한 난이도 선택 유도</a:t>
              </a:r>
              <a:r>
                <a:rPr lang="en-US" altLang="ko-KR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및 긴장감 있는 진행 유도</a:t>
              </a:r>
              <a:endParaRPr lang="ko-KR" altLang="ko-KR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DBA907-F444-B2EC-C557-5D490D694AD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95104" y="3873582"/>
            <a:ext cx="9514420" cy="2120784"/>
            <a:chOff x="1698279" y="3899708"/>
            <a:chExt cx="9514420" cy="212078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0DB2D04-0525-AB6B-38F9-956D7D46216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98279" y="3899708"/>
              <a:ext cx="9514420" cy="2120784"/>
              <a:chOff x="1780829" y="994334"/>
              <a:chExt cx="9514420" cy="2120784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7136F766-6637-6A85-69DA-75EC4AAED83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780829" y="994334"/>
                <a:ext cx="9514420" cy="2120784"/>
                <a:chOff x="1780829" y="994334"/>
                <a:chExt cx="9514420" cy="2120784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7E5AAF7B-A8C6-121F-F6AC-FDCE06CC41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80829" y="1488261"/>
                  <a:ext cx="9514420" cy="1626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63C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endParaRPr>
                </a:p>
                <a:p>
                  <a:pPr marL="171450" indent="-171450" algn="ctr">
                    <a:buFont typeface="Arial" panose="020B0604020202020204" pitchFamily="34" charset="0"/>
                    <a:buChar char="•"/>
                  </a:pPr>
                  <a:endParaRPr lang="ko-KR" altLang="en-US" sz="12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62BBB43-3C8E-7304-67D8-980C51454D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87179" y="994334"/>
                  <a:ext cx="1782200" cy="1319452"/>
                </a:xfrm>
                <a:custGeom>
                  <a:avLst/>
                  <a:gdLst>
                    <a:gd name="connsiteX0" fmla="*/ 0 w 1725855"/>
                    <a:gd name="connsiteY0" fmla="*/ 0 h 1362518"/>
                    <a:gd name="connsiteX1" fmla="*/ 1044596 w 1725855"/>
                    <a:gd name="connsiteY1" fmla="*/ 0 h 1362518"/>
                    <a:gd name="connsiteX2" fmla="*/ 1725855 w 1725855"/>
                    <a:gd name="connsiteY2" fmla="*/ 681259 h 1362518"/>
                    <a:gd name="connsiteX3" fmla="*/ 1725854 w 1725855"/>
                    <a:gd name="connsiteY3" fmla="*/ 681259 h 1362518"/>
                    <a:gd name="connsiteX4" fmla="*/ 1044595 w 1725855"/>
                    <a:gd name="connsiteY4" fmla="*/ 1362518 h 1362518"/>
                    <a:gd name="connsiteX5" fmla="*/ 0 w 1725855"/>
                    <a:gd name="connsiteY5" fmla="*/ 1362518 h 136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5855" h="1362518">
                      <a:moveTo>
                        <a:pt x="0" y="0"/>
                      </a:moveTo>
                      <a:lnTo>
                        <a:pt x="1044596" y="0"/>
                      </a:lnTo>
                      <a:cubicBezTo>
                        <a:pt x="1420845" y="0"/>
                        <a:pt x="1725855" y="305010"/>
                        <a:pt x="1725855" y="681259"/>
                      </a:cubicBezTo>
                      <a:lnTo>
                        <a:pt x="1725854" y="681259"/>
                      </a:lnTo>
                      <a:cubicBezTo>
                        <a:pt x="1725854" y="1057508"/>
                        <a:pt x="1420844" y="1362518"/>
                        <a:pt x="1044595" y="1362518"/>
                      </a:cubicBezTo>
                      <a:lnTo>
                        <a:pt x="0" y="13625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363C5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CONDITION</a:t>
                  </a:r>
                </a:p>
                <a:p>
                  <a:pPr algn="ctr"/>
                  <a:r>
                    <a:rPr lang="en-US" altLang="ko-KR" sz="32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02</a:t>
                  </a:r>
                  <a:endParaRPr lang="ko-KR" altLang="en-US" sz="3200" dirty="0">
                    <a:solidFill>
                      <a:srgbClr val="363C52"/>
                    </a:solidFill>
                    <a:latin typeface="LINE Seed Sans KR Bold" panose="020B0603020203020204" pitchFamily="50" charset="-127"/>
                    <a:ea typeface="LINE Seed Sans KR Bold" panose="020B0603020203020204" pitchFamily="50" charset="-127"/>
                    <a:cs typeface="LINE Seed Sans KR Bold" panose="020B0603020203020204" pitchFamily="50" charset="-127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93C17F-7645-B37F-70C6-693A4AF9004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02303" y="1733411"/>
                <a:ext cx="70417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 algn="l" latinLnBrk="1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A64C2-E306-B30B-4C8E-6B9D0048A95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14577" y="4522501"/>
              <a:ext cx="7041789" cy="137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몬스터 처치를 통한 경험치는 없고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</a:t>
              </a:r>
              <a:r>
                <a:rPr lang="ko-KR" altLang="en-US" sz="1200" kern="100" dirty="0">
                  <a:solidFill>
                    <a:srgbClr val="99D45E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미션 성공 시 얻는 경험치만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획득 가능하다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  <a:endPara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 marL="171450" indent="-171450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유저의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레벨이 </a:t>
              </a:r>
              <a:r>
                <a:rPr lang="en-US" altLang="ko-KR" sz="1200" kern="100" dirty="0">
                  <a:solidFill>
                    <a:srgbClr val="99D45E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85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를 넘기거나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모든 에피소드를 클리어 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하였을 경우 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입장 </a:t>
              </a:r>
              <a:r>
                <a:rPr lang="ko-KR" altLang="en-US" sz="1200" kern="100" dirty="0">
                  <a:solidFill>
                    <a:srgbClr val="99D45E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포탈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발생을</a:t>
              </a:r>
              <a:r>
                <a:rPr lang="en-US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제한</a:t>
              </a:r>
              <a:r>
                <a:rPr lang="en-US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시킨다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 </a:t>
              </a: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레벨제한을 </a:t>
              </a:r>
              <a:r>
                <a:rPr lang="en-US" altLang="ko-KR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85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로 설정한 이유 </a:t>
              </a:r>
              <a:r>
                <a:rPr lang="en-US" altLang="ko-KR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: </a:t>
              </a:r>
              <a:r>
                <a:rPr lang="en-US" altLang="ko-KR" sz="1200" kern="100" dirty="0">
                  <a:solidFill>
                    <a:schemeClr val="bg1">
                      <a:lumMod val="95000"/>
                    </a:schemeClr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몬스터와의 레벨 차이로 인한 플레이의 데미지 감소 </a:t>
              </a:r>
              <a:r>
                <a:rPr lang="ko-KR" altLang="en-US" sz="1200" kern="100" dirty="0" err="1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패널티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최소화를 통한</a:t>
              </a:r>
              <a:r>
                <a:rPr lang="en-US" altLang="ko-KR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              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주요 </a:t>
              </a:r>
              <a:r>
                <a:rPr lang="ko-KR" altLang="en-US" sz="1200" kern="100" dirty="0" err="1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파밍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컨텐츠의 원활한 진입 지원</a:t>
              </a:r>
              <a:endParaRPr lang="ko-KR" altLang="ko-KR" sz="1200" kern="100" dirty="0">
                <a:solidFill>
                  <a:schemeClr val="bg1">
                    <a:lumMod val="95000"/>
                  </a:schemeClr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840825-1D93-A176-1D9C-BF94691B194C}"/>
              </a:ext>
            </a:extLst>
          </p:cNvPr>
          <p:cNvSpPr/>
          <p:nvPr/>
        </p:nvSpPr>
        <p:spPr>
          <a:xfrm>
            <a:off x="2134713" y="6116315"/>
            <a:ext cx="7979746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의도 </a:t>
            </a:r>
            <a:r>
              <a:rPr lang="en-US" altLang="ko-KR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경매장 거래가 가능한 유료재화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장비의 가치를 보존하고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</a:p>
          <a:p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          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시스템의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장기 정착화 방지</a:t>
            </a:r>
            <a:endParaRPr lang="ko-KR" altLang="en-US" sz="1600" dirty="0">
              <a:solidFill>
                <a:srgbClr val="363C52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B7A14D6-535F-9006-0FDC-93A26715AC0F}"/>
              </a:ext>
            </a:extLst>
          </p:cNvPr>
          <p:cNvSpPr/>
          <p:nvPr/>
        </p:nvSpPr>
        <p:spPr>
          <a:xfrm>
            <a:off x="-133350" y="-119063"/>
            <a:ext cx="12496800" cy="7096125"/>
          </a:xfrm>
          <a:custGeom>
            <a:avLst/>
            <a:gdLst>
              <a:gd name="connsiteX0" fmla="*/ 3688028 w 12496800"/>
              <a:gd name="connsiteY0" fmla="*/ 1610541 h 7096125"/>
              <a:gd name="connsiteX1" fmla="*/ 3688028 w 12496800"/>
              <a:gd name="connsiteY1" fmla="*/ 1981200 h 7096125"/>
              <a:gd name="connsiteX2" fmla="*/ 10553700 w 12496800"/>
              <a:gd name="connsiteY2" fmla="*/ 1981200 h 7096125"/>
              <a:gd name="connsiteX3" fmla="*/ 10553700 w 12496800"/>
              <a:gd name="connsiteY3" fmla="*/ 1610541 h 7096125"/>
              <a:gd name="connsiteX4" fmla="*/ 0 w 12496800"/>
              <a:gd name="connsiteY4" fmla="*/ 0 h 7096125"/>
              <a:gd name="connsiteX5" fmla="*/ 12496800 w 12496800"/>
              <a:gd name="connsiteY5" fmla="*/ 0 h 7096125"/>
              <a:gd name="connsiteX6" fmla="*/ 12496800 w 12496800"/>
              <a:gd name="connsiteY6" fmla="*/ 7096125 h 7096125"/>
              <a:gd name="connsiteX7" fmla="*/ 0 w 12496800"/>
              <a:gd name="connsiteY7" fmla="*/ 7096125 h 709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6800" h="7096125">
                <a:moveTo>
                  <a:pt x="3688028" y="1610541"/>
                </a:moveTo>
                <a:lnTo>
                  <a:pt x="3688028" y="1981200"/>
                </a:lnTo>
                <a:lnTo>
                  <a:pt x="10553700" y="1981200"/>
                </a:lnTo>
                <a:lnTo>
                  <a:pt x="10553700" y="1610541"/>
                </a:lnTo>
                <a:close/>
                <a:moveTo>
                  <a:pt x="0" y="0"/>
                </a:moveTo>
                <a:lnTo>
                  <a:pt x="12496800" y="0"/>
                </a:lnTo>
                <a:lnTo>
                  <a:pt x="12496800" y="7096125"/>
                </a:lnTo>
                <a:lnTo>
                  <a:pt x="0" y="7096125"/>
                </a:lnTo>
                <a:close/>
              </a:path>
            </a:pathLst>
          </a:cu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 descr="실내, 멀티미디어가구, 책상이(가) 표시된 사진&#10;&#10;자동 생성된 설명">
            <a:extLst>
              <a:ext uri="{FF2B5EF4-FFF2-40B4-BE49-F238E27FC236}">
                <a16:creationId xmlns:a16="http://schemas.microsoft.com/office/drawing/2014/main" id="{E8FCD280-1048-42B7-2260-D313D2AB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48" y="2019626"/>
            <a:ext cx="6248084" cy="43467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E2C62-20F7-BF63-9FC3-E23D9AFF624B}"/>
              </a:ext>
            </a:extLst>
          </p:cNvPr>
          <p:cNvSpPr/>
          <p:nvPr/>
        </p:nvSpPr>
        <p:spPr>
          <a:xfrm>
            <a:off x="4171846" y="2883003"/>
            <a:ext cx="3057525" cy="545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{clear_condition_00}</a:t>
            </a:r>
          </a:p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0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string label</a:t>
            </a:r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0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FFC198-6EB5-5829-BCEB-33FDA7EECFE2}"/>
              </a:ext>
            </a:extLst>
          </p:cNvPr>
          <p:cNvSpPr/>
          <p:nvPr/>
        </p:nvSpPr>
        <p:spPr>
          <a:xfrm>
            <a:off x="4171846" y="4055557"/>
            <a:ext cx="3057525" cy="545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{clear_condition_01}</a:t>
            </a:r>
          </a:p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0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string label</a:t>
            </a:r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0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endParaRPr lang="ko-KR" altLang="en-US" sz="10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D01660-617F-7329-528C-59F803E63070}"/>
              </a:ext>
            </a:extLst>
          </p:cNvPr>
          <p:cNvSpPr/>
          <p:nvPr/>
        </p:nvSpPr>
        <p:spPr>
          <a:xfrm>
            <a:off x="4171846" y="5101192"/>
            <a:ext cx="3057525" cy="545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{clear_condition_02}</a:t>
            </a:r>
          </a:p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0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string label</a:t>
            </a:r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0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endParaRPr lang="ko-KR" altLang="en-US" sz="10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5174A7-5E9E-8EFF-C203-A1FB26FB3A70}"/>
              </a:ext>
            </a:extLst>
          </p:cNvPr>
          <p:cNvSpPr/>
          <p:nvPr/>
        </p:nvSpPr>
        <p:spPr>
          <a:xfrm>
            <a:off x="3238500" y="3017199"/>
            <a:ext cx="352425" cy="3724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9FE4E8-5E44-441B-A89E-985B5CCB7D55}"/>
              </a:ext>
            </a:extLst>
          </p:cNvPr>
          <p:cNvSpPr/>
          <p:nvPr/>
        </p:nvSpPr>
        <p:spPr>
          <a:xfrm>
            <a:off x="3244019" y="4007643"/>
            <a:ext cx="352425" cy="3724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92A4DA-1255-F68C-FA18-31A7C7D71301}"/>
              </a:ext>
            </a:extLst>
          </p:cNvPr>
          <p:cNvSpPr/>
          <p:nvPr/>
        </p:nvSpPr>
        <p:spPr>
          <a:xfrm>
            <a:off x="3244019" y="5084763"/>
            <a:ext cx="352425" cy="3724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1C2FD-9683-9B00-B2DF-FF72657521D5}"/>
              </a:ext>
            </a:extLst>
          </p:cNvPr>
          <p:cNvSpPr/>
          <p:nvPr/>
        </p:nvSpPr>
        <p:spPr>
          <a:xfrm>
            <a:off x="2951040" y="218626"/>
            <a:ext cx="6284991" cy="10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예시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클리어 조건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난이도 선택 팝업 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UI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46F354-1166-B216-7674-9DE8EC8C5BB9}"/>
              </a:ext>
            </a:extLst>
          </p:cNvPr>
          <p:cNvSpPr/>
          <p:nvPr/>
        </p:nvSpPr>
        <p:spPr>
          <a:xfrm>
            <a:off x="2989885" y="2667000"/>
            <a:ext cx="4582490" cy="10217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798625-E357-577A-E722-FBA4B07BBAAD}"/>
              </a:ext>
            </a:extLst>
          </p:cNvPr>
          <p:cNvSpPr/>
          <p:nvPr/>
        </p:nvSpPr>
        <p:spPr>
          <a:xfrm>
            <a:off x="2998513" y="3752101"/>
            <a:ext cx="4582490" cy="10217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AEA790-842B-470B-BB4C-29E831D160E7}"/>
              </a:ext>
            </a:extLst>
          </p:cNvPr>
          <p:cNvSpPr/>
          <p:nvPr/>
        </p:nvSpPr>
        <p:spPr>
          <a:xfrm>
            <a:off x="2998513" y="4844475"/>
            <a:ext cx="4582490" cy="9617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6B51CA-0B2B-C133-0678-3C531269F462}"/>
              </a:ext>
            </a:extLst>
          </p:cNvPr>
          <p:cNvSpPr/>
          <p:nvPr/>
        </p:nvSpPr>
        <p:spPr>
          <a:xfrm>
            <a:off x="8120993" y="2817293"/>
            <a:ext cx="2287249" cy="7245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choice_btn_00</a:t>
            </a:r>
          </a:p>
          <a:p>
            <a:pPr algn="ctr"/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2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Button + </a:t>
            </a:r>
            <a:r>
              <a:rPr lang="en-US" altLang="ko-KR" sz="1200" dirty="0" err="1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BG_highlighting</a:t>
            </a:r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2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6F7A61-E3E5-A2E2-23EF-0AB4A894B4BD}"/>
              </a:ext>
            </a:extLst>
          </p:cNvPr>
          <p:cNvCxnSpPr>
            <a:cxnSpLocks/>
            <a:stCxn id="32" idx="1"/>
            <a:endCxn id="23" idx="3"/>
          </p:cNvCxnSpPr>
          <p:nvPr/>
        </p:nvCxnSpPr>
        <p:spPr>
          <a:xfrm flipH="1" flipV="1">
            <a:off x="7572375" y="3177882"/>
            <a:ext cx="548618" cy="16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11E7DE-777C-B8F1-41C1-06126709DC05}"/>
              </a:ext>
            </a:extLst>
          </p:cNvPr>
          <p:cNvSpPr/>
          <p:nvPr/>
        </p:nvSpPr>
        <p:spPr>
          <a:xfrm>
            <a:off x="8119271" y="3902404"/>
            <a:ext cx="2287249" cy="7245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choice_btn_01</a:t>
            </a:r>
          </a:p>
          <a:p>
            <a:pPr algn="ctr"/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2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Button + </a:t>
            </a:r>
            <a:r>
              <a:rPr lang="en-US" altLang="ko-KR" sz="1200" dirty="0" err="1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BG_highlighting</a:t>
            </a:r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2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D0CEE0-B896-5FC0-2634-D3F0F88ED9BC}"/>
              </a:ext>
            </a:extLst>
          </p:cNvPr>
          <p:cNvSpPr/>
          <p:nvPr/>
        </p:nvSpPr>
        <p:spPr>
          <a:xfrm>
            <a:off x="8119271" y="4965715"/>
            <a:ext cx="2287249" cy="7245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choice_btn_02</a:t>
            </a:r>
          </a:p>
          <a:p>
            <a:pPr algn="ctr"/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2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Button + </a:t>
            </a:r>
            <a:r>
              <a:rPr lang="en-US" altLang="ko-KR" sz="1200" dirty="0" err="1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BG_highlighting</a:t>
            </a:r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2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C1E23E0-10A0-FB8B-3562-52417C4377E1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7581003" y="4262983"/>
            <a:ext cx="538268" cy="16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4E213AF-488B-6E1A-E92D-F9CBB494BAAA}"/>
              </a:ext>
            </a:extLst>
          </p:cNvPr>
          <p:cNvCxnSpPr>
            <a:cxnSpLocks/>
            <a:stCxn id="31" idx="3"/>
            <a:endCxn id="43" idx="1"/>
          </p:cNvCxnSpPr>
          <p:nvPr/>
        </p:nvCxnSpPr>
        <p:spPr>
          <a:xfrm>
            <a:off x="7581003" y="5325337"/>
            <a:ext cx="538268" cy="26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B63750-4AEA-EEC0-6903-E64405BC2A37}"/>
              </a:ext>
            </a:extLst>
          </p:cNvPr>
          <p:cNvSpPr/>
          <p:nvPr/>
        </p:nvSpPr>
        <p:spPr>
          <a:xfrm>
            <a:off x="8039100" y="2029151"/>
            <a:ext cx="323850" cy="2879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83AE1E6-B930-829F-AFDA-ED7C012556EE}"/>
              </a:ext>
            </a:extLst>
          </p:cNvPr>
          <p:cNvCxnSpPr/>
          <p:nvPr/>
        </p:nvCxnSpPr>
        <p:spPr>
          <a:xfrm>
            <a:off x="8362950" y="2171659"/>
            <a:ext cx="260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E4A565C-0DEC-A98E-4DED-F32184080969}"/>
              </a:ext>
            </a:extLst>
          </p:cNvPr>
          <p:cNvSpPr/>
          <p:nvPr/>
        </p:nvSpPr>
        <p:spPr>
          <a:xfrm>
            <a:off x="8630675" y="1936621"/>
            <a:ext cx="1782914" cy="53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exit_btn</a:t>
            </a:r>
            <a:endParaRPr lang="en-US" altLang="ko-KR" sz="12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2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Button</a:t>
            </a:r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2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69143E-84F0-060A-49D8-C9691B77F642}"/>
              </a:ext>
            </a:extLst>
          </p:cNvPr>
          <p:cNvSpPr/>
          <p:nvPr/>
        </p:nvSpPr>
        <p:spPr>
          <a:xfrm>
            <a:off x="4762500" y="6056275"/>
            <a:ext cx="1076325" cy="2979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516E68A-5814-420C-65F3-DBAEC38B9599}"/>
              </a:ext>
            </a:extLst>
          </p:cNvPr>
          <p:cNvSpPr/>
          <p:nvPr/>
        </p:nvSpPr>
        <p:spPr>
          <a:xfrm>
            <a:off x="8119271" y="5994366"/>
            <a:ext cx="2294318" cy="6154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choice_confirm_btn</a:t>
            </a:r>
            <a:endParaRPr lang="en-US" altLang="ko-KR" sz="12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2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Button</a:t>
            </a:r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2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2F0EE940-D778-E7EB-C21B-7A5F1F777711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5838825" y="6205254"/>
            <a:ext cx="2280446" cy="96816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CA8E17-B71A-ABF4-480A-AE8EF6DD9E12}"/>
              </a:ext>
            </a:extLst>
          </p:cNvPr>
          <p:cNvSpPr/>
          <p:nvPr/>
        </p:nvSpPr>
        <p:spPr>
          <a:xfrm>
            <a:off x="3047035" y="2773981"/>
            <a:ext cx="843709" cy="849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currency_</a:t>
            </a:r>
          </a:p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icon_00</a:t>
            </a:r>
          </a:p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0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image</a:t>
            </a:r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0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230282-F399-120D-9113-1E71F5B4B41D}"/>
              </a:ext>
            </a:extLst>
          </p:cNvPr>
          <p:cNvSpPr/>
          <p:nvPr/>
        </p:nvSpPr>
        <p:spPr>
          <a:xfrm>
            <a:off x="3074965" y="3890251"/>
            <a:ext cx="796947" cy="797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currency_icon_01</a:t>
            </a:r>
          </a:p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0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image</a:t>
            </a:r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0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13CFC6-B5F5-5C1C-8CB0-A3AB0065E5E9}"/>
              </a:ext>
            </a:extLst>
          </p:cNvPr>
          <p:cNvSpPr/>
          <p:nvPr/>
        </p:nvSpPr>
        <p:spPr>
          <a:xfrm>
            <a:off x="3075182" y="4938247"/>
            <a:ext cx="796512" cy="7936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currency_icon_02</a:t>
            </a:r>
          </a:p>
          <a:p>
            <a:pPr algn="ctr"/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0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image</a:t>
            </a:r>
            <a:r>
              <a:rPr lang="en-US" altLang="ko-KR" sz="10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0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133B4-6983-5454-5694-2ABCA5B7E1BC}"/>
              </a:ext>
            </a:extLst>
          </p:cNvPr>
          <p:cNvSpPr/>
          <p:nvPr/>
        </p:nvSpPr>
        <p:spPr>
          <a:xfrm>
            <a:off x="4171846" y="2029151"/>
            <a:ext cx="2164127" cy="33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596891-0149-EEEF-4DA5-AB416A8EBECA}"/>
              </a:ext>
            </a:extLst>
          </p:cNvPr>
          <p:cNvSpPr/>
          <p:nvPr/>
        </p:nvSpPr>
        <p:spPr>
          <a:xfrm>
            <a:off x="8312605" y="637642"/>
            <a:ext cx="2093916" cy="7245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offer_label</a:t>
            </a:r>
            <a:endParaRPr lang="en-US" altLang="ko-KR" sz="12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  <a:p>
            <a:pPr algn="ctr"/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(</a:t>
            </a:r>
            <a:r>
              <a:rPr lang="en-US" altLang="ko-KR" sz="1200" dirty="0">
                <a:solidFill>
                  <a:srgbClr val="99D45E"/>
                </a:solidFill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string label</a:t>
            </a:r>
            <a:r>
              <a:rPr lang="en-US" altLang="ko-KR" sz="1200" dirty="0">
                <a:latin typeface="Leferi Base Type Regular" panose="020B0503000000000000" pitchFamily="50" charset="-127"/>
                <a:ea typeface="Leferi Base Type Regular" panose="020B0503000000000000" pitchFamily="50" charset="-127"/>
              </a:rPr>
              <a:t>)</a:t>
            </a:r>
            <a:endParaRPr lang="ko-KR" altLang="en-US" sz="1200" dirty="0">
              <a:latin typeface="Leferi Base Type Regular" panose="020B0503000000000000" pitchFamily="50" charset="-127"/>
              <a:ea typeface="Leferi Base Type Regular" panose="020B0503000000000000" pitchFamily="50" charset="-127"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4C190355-1BD7-1686-1593-287A442375E3}"/>
              </a:ext>
            </a:extLst>
          </p:cNvPr>
          <p:cNvCxnSpPr>
            <a:cxnSpLocks/>
            <a:stCxn id="11" idx="0"/>
            <a:endCxn id="20" idx="1"/>
          </p:cNvCxnSpPr>
          <p:nvPr/>
        </p:nvCxnSpPr>
        <p:spPr>
          <a:xfrm rot="5400000" flipH="1" flipV="1">
            <a:off x="6290088" y="-2890"/>
            <a:ext cx="1019719" cy="3025315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8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AC83EF-92E4-8EBC-93E1-8DFF6307BD84}"/>
              </a:ext>
            </a:extLst>
          </p:cNvPr>
          <p:cNvGrpSpPr/>
          <p:nvPr/>
        </p:nvGrpSpPr>
        <p:grpSpPr>
          <a:xfrm>
            <a:off x="-353548" y="295522"/>
            <a:ext cx="6290886" cy="469900"/>
            <a:chOff x="-529984" y="1255713"/>
            <a:chExt cx="4545860" cy="4699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3B62B1-9F54-AD91-AB7B-2F9C7BDD69F0}"/>
                </a:ext>
              </a:extLst>
            </p:cNvPr>
            <p:cNvSpPr/>
            <p:nvPr/>
          </p:nvSpPr>
          <p:spPr>
            <a:xfrm>
              <a:off x="-529984" y="1255713"/>
              <a:ext cx="4545860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시스템의 제약조건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컨텐츠 제약조건</a:t>
              </a:r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6C23FFE-E9F5-F13D-A005-59E70C614240}"/>
                </a:ext>
              </a:extLst>
            </p:cNvPr>
            <p:cNvCxnSpPr>
              <a:cxnSpLocks/>
            </p:cNvCxnSpPr>
            <p:nvPr/>
          </p:nvCxnSpPr>
          <p:spPr>
            <a:xfrm>
              <a:off x="122087" y="1725613"/>
              <a:ext cx="2088906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E0CF6D-0FFD-F747-027D-67A4178E6D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86395" y="981586"/>
            <a:ext cx="9514420" cy="2635763"/>
            <a:chOff x="1691929" y="1086090"/>
            <a:chExt cx="9514420" cy="263576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34B8B8F-6837-EA98-98A4-2FCF3DA0CD8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91929" y="1086090"/>
              <a:ext cx="9514420" cy="2130310"/>
              <a:chOff x="1780829" y="984808"/>
              <a:chExt cx="9514420" cy="2130310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86AA270-3BA3-40C6-6E17-2EC661AE553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780829" y="984808"/>
                <a:ext cx="9514420" cy="2130310"/>
                <a:chOff x="1780829" y="984808"/>
                <a:chExt cx="9514420" cy="2130310"/>
              </a:xfrm>
            </p:grpSpPr>
            <p:sp>
              <p:nvSpPr>
                <p:cNvPr id="6" name="사각형: 둥근 모서리 5">
                  <a:extLst>
                    <a:ext uri="{FF2B5EF4-FFF2-40B4-BE49-F238E27FC236}">
                      <a16:creationId xmlns:a16="http://schemas.microsoft.com/office/drawing/2014/main" id="{0CAABC9B-13AC-F49B-0E72-C2C54BE1F2A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80829" y="1488261"/>
                  <a:ext cx="9514420" cy="1626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63C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94B8D709-BA75-861D-4B97-34D436D8807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91125" y="984808"/>
                  <a:ext cx="1782200" cy="1319452"/>
                </a:xfrm>
                <a:custGeom>
                  <a:avLst/>
                  <a:gdLst>
                    <a:gd name="connsiteX0" fmla="*/ 0 w 1725855"/>
                    <a:gd name="connsiteY0" fmla="*/ 0 h 1362518"/>
                    <a:gd name="connsiteX1" fmla="*/ 1044596 w 1725855"/>
                    <a:gd name="connsiteY1" fmla="*/ 0 h 1362518"/>
                    <a:gd name="connsiteX2" fmla="*/ 1725855 w 1725855"/>
                    <a:gd name="connsiteY2" fmla="*/ 681259 h 1362518"/>
                    <a:gd name="connsiteX3" fmla="*/ 1725854 w 1725855"/>
                    <a:gd name="connsiteY3" fmla="*/ 681259 h 1362518"/>
                    <a:gd name="connsiteX4" fmla="*/ 1044595 w 1725855"/>
                    <a:gd name="connsiteY4" fmla="*/ 1362518 h 1362518"/>
                    <a:gd name="connsiteX5" fmla="*/ 0 w 1725855"/>
                    <a:gd name="connsiteY5" fmla="*/ 1362518 h 136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5855" h="1362518">
                      <a:moveTo>
                        <a:pt x="0" y="0"/>
                      </a:moveTo>
                      <a:lnTo>
                        <a:pt x="1044596" y="0"/>
                      </a:lnTo>
                      <a:cubicBezTo>
                        <a:pt x="1420845" y="0"/>
                        <a:pt x="1725855" y="305010"/>
                        <a:pt x="1725855" y="681259"/>
                      </a:cubicBezTo>
                      <a:lnTo>
                        <a:pt x="1725854" y="681259"/>
                      </a:lnTo>
                      <a:cubicBezTo>
                        <a:pt x="1725854" y="1057508"/>
                        <a:pt x="1420844" y="1362518"/>
                        <a:pt x="1044595" y="1362518"/>
                      </a:cubicBezTo>
                      <a:lnTo>
                        <a:pt x="0" y="13625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363C5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CONDITION</a:t>
                  </a:r>
                </a:p>
                <a:p>
                  <a:pPr algn="ctr"/>
                  <a:r>
                    <a:rPr lang="en-US" altLang="ko-KR" sz="32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01</a:t>
                  </a:r>
                  <a:endParaRPr lang="ko-KR" altLang="en-US" sz="3200" dirty="0">
                    <a:solidFill>
                      <a:srgbClr val="363C52"/>
                    </a:solidFill>
                    <a:latin typeface="LINE Seed Sans KR Bold" panose="020B0603020203020204" pitchFamily="50" charset="-127"/>
                    <a:ea typeface="LINE Seed Sans KR Bold" panose="020B0603020203020204" pitchFamily="50" charset="-127"/>
                    <a:cs typeface="LINE Seed Sans KR Bold" panose="020B0603020203020204" pitchFamily="50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8AD9A0-AC1D-6475-D03E-B21BDD4819B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03477" y="1518513"/>
                <a:ext cx="7041789" cy="1473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유저는 시작 전 스테이지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클리어의 조건과 난이도를 선택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할 수 있다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 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이때 조건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, 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난이도에 따라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보상이 달라진다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유저의 스테이지 선택 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조건에 따라 몬스터</a:t>
                </a:r>
                <a:r>
                  <a:rPr lang="ko-KR" altLang="en-US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의 발생 제한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(ex : </a:t>
                </a:r>
                <a:r>
                  <a:rPr lang="ko-KR" altLang="en-US" sz="105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몬스터의 특정 공격속성</a:t>
                </a:r>
                <a:r>
                  <a:rPr lang="en-US" altLang="ko-KR" sz="105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, </a:t>
                </a:r>
                <a:r>
                  <a:rPr lang="ko-KR" altLang="en-US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모드</a:t>
                </a:r>
                <a:r>
                  <a:rPr lang="en-US" altLang="ko-KR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(</a:t>
                </a:r>
                <a:r>
                  <a:rPr lang="ko-KR" altLang="en-US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부가속성</a:t>
                </a:r>
                <a:r>
                  <a:rPr lang="en-US" altLang="ko-KR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)</a:t>
                </a:r>
                <a:r>
                  <a:rPr lang="ko-KR" altLang="en-US" sz="105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의 부여 제한</a:t>
                </a:r>
                <a:r>
                  <a:rPr lang="en-US" altLang="ko-KR" sz="1200" kern="1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)</a:t>
                </a: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을 둔다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유저가 해당 스테이지를 공략에 실패하면 드랍으로 획득한 아이템을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모두 잃고 제시된 보상을 얻지 못한다</a:t>
                </a:r>
                <a:r>
                  <a:rPr lang="en-US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  <a:p>
                <a:pPr marL="171450" lvl="0" indent="-171450" algn="l" latinLnBrk="1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유저는 이벤트 도중 마을 귀환 주문서를 </a:t>
                </a:r>
                <a:r>
                  <a:rPr lang="ko-KR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사용할 수 없다</a:t>
                </a:r>
                <a:r>
                  <a:rPr lang="en-US" altLang="ko-KR" sz="1200" kern="100" dirty="0">
                    <a:solidFill>
                      <a:srgbClr val="99D45E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rPr>
                  <a:t>.</a:t>
                </a:r>
                <a:endPara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</p:txBody>
          </p:sp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40EEFA-39C3-4560-B603-961A6696FA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96238" y="3221701"/>
              <a:ext cx="7181850" cy="5001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rgbClr val="363C52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의도 </a:t>
              </a:r>
              <a:r>
                <a:rPr lang="en-US" altLang="ko-KR" dirty="0">
                  <a:solidFill>
                    <a:srgbClr val="363C52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: </a:t>
              </a:r>
              <a:r>
                <a:rPr lang="ko-KR" altLang="ko-KR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유저의 신중한 난이도 선택 유도</a:t>
              </a:r>
              <a:r>
                <a:rPr lang="en-US" altLang="ko-KR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600" kern="100" dirty="0">
                  <a:solidFill>
                    <a:schemeClr val="tx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및 긴장감 있는 진행 유도</a:t>
              </a:r>
              <a:endParaRPr lang="ko-KR" altLang="ko-KR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1DBA907-F444-B2EC-C557-5D490D694AD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95104" y="3873582"/>
            <a:ext cx="9514420" cy="2120784"/>
            <a:chOff x="1698279" y="3899708"/>
            <a:chExt cx="9514420" cy="212078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0DB2D04-0525-AB6B-38F9-956D7D46216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98279" y="3899708"/>
              <a:ext cx="9514420" cy="2120784"/>
              <a:chOff x="1780829" y="994334"/>
              <a:chExt cx="9514420" cy="2120784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7136F766-6637-6A85-69DA-75EC4AAED83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780829" y="994334"/>
                <a:ext cx="9514420" cy="2120784"/>
                <a:chOff x="1780829" y="994334"/>
                <a:chExt cx="9514420" cy="2120784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7E5AAF7B-A8C6-121F-F6AC-FDCE06CC41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80829" y="1488261"/>
                  <a:ext cx="9514420" cy="16268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63C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ko-KR" sz="1200" kern="100" dirty="0">
                    <a:solidFill>
                      <a:schemeClr val="bg1"/>
                    </a:solidFill>
                    <a:effectLst/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endParaRPr>
                </a:p>
                <a:p>
                  <a:pPr marL="171450" indent="-171450" algn="ctr">
                    <a:buFont typeface="Arial" panose="020B0604020202020204" pitchFamily="34" charset="0"/>
                    <a:buChar char="•"/>
                  </a:pPr>
                  <a:endParaRPr lang="ko-KR" altLang="en-US" sz="1200" dirty="0">
                    <a:solidFill>
                      <a:schemeClr val="bg1"/>
                    </a:solidFill>
                    <a:latin typeface="LINE Seed Sans KR Thin" panose="020B0603020203020204" pitchFamily="50" charset="-127"/>
                    <a:ea typeface="LINE Seed Sans KR Thin" panose="020B0603020203020204" pitchFamily="50" charset="-127"/>
                    <a:cs typeface="LINE Seed Sans KR Thin" panose="020B0603020203020204" pitchFamily="50" charset="-127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062BBB43-3C8E-7304-67D8-980C51454DB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87179" y="994334"/>
                  <a:ext cx="1782200" cy="1319452"/>
                </a:xfrm>
                <a:custGeom>
                  <a:avLst/>
                  <a:gdLst>
                    <a:gd name="connsiteX0" fmla="*/ 0 w 1725855"/>
                    <a:gd name="connsiteY0" fmla="*/ 0 h 1362518"/>
                    <a:gd name="connsiteX1" fmla="*/ 1044596 w 1725855"/>
                    <a:gd name="connsiteY1" fmla="*/ 0 h 1362518"/>
                    <a:gd name="connsiteX2" fmla="*/ 1725855 w 1725855"/>
                    <a:gd name="connsiteY2" fmla="*/ 681259 h 1362518"/>
                    <a:gd name="connsiteX3" fmla="*/ 1725854 w 1725855"/>
                    <a:gd name="connsiteY3" fmla="*/ 681259 h 1362518"/>
                    <a:gd name="connsiteX4" fmla="*/ 1044595 w 1725855"/>
                    <a:gd name="connsiteY4" fmla="*/ 1362518 h 1362518"/>
                    <a:gd name="connsiteX5" fmla="*/ 0 w 1725855"/>
                    <a:gd name="connsiteY5" fmla="*/ 1362518 h 1362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5855" h="1362518">
                      <a:moveTo>
                        <a:pt x="0" y="0"/>
                      </a:moveTo>
                      <a:lnTo>
                        <a:pt x="1044596" y="0"/>
                      </a:lnTo>
                      <a:cubicBezTo>
                        <a:pt x="1420845" y="0"/>
                        <a:pt x="1725855" y="305010"/>
                        <a:pt x="1725855" y="681259"/>
                      </a:cubicBezTo>
                      <a:lnTo>
                        <a:pt x="1725854" y="681259"/>
                      </a:lnTo>
                      <a:cubicBezTo>
                        <a:pt x="1725854" y="1057508"/>
                        <a:pt x="1420844" y="1362518"/>
                        <a:pt x="1044595" y="1362518"/>
                      </a:cubicBezTo>
                      <a:lnTo>
                        <a:pt x="0" y="13625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363C5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CONDITION</a:t>
                  </a:r>
                </a:p>
                <a:p>
                  <a:pPr algn="ctr"/>
                  <a:r>
                    <a:rPr lang="en-US" altLang="ko-KR" sz="3200" dirty="0">
                      <a:solidFill>
                        <a:srgbClr val="363C52"/>
                      </a:solidFill>
                      <a:latin typeface="LINE Seed Sans KR Bold" panose="020B0603020203020204" pitchFamily="50" charset="-127"/>
                      <a:ea typeface="LINE Seed Sans KR Bold" panose="020B0603020203020204" pitchFamily="50" charset="-127"/>
                      <a:cs typeface="LINE Seed Sans KR Bold" panose="020B0603020203020204" pitchFamily="50" charset="-127"/>
                    </a:rPr>
                    <a:t>02</a:t>
                  </a:r>
                  <a:endParaRPr lang="ko-KR" altLang="en-US" sz="3200" dirty="0">
                    <a:solidFill>
                      <a:srgbClr val="363C52"/>
                    </a:solidFill>
                    <a:latin typeface="LINE Seed Sans KR Bold" panose="020B0603020203020204" pitchFamily="50" charset="-127"/>
                    <a:ea typeface="LINE Seed Sans KR Bold" panose="020B0603020203020204" pitchFamily="50" charset="-127"/>
                    <a:cs typeface="LINE Seed Sans KR Bold" panose="020B0603020203020204" pitchFamily="50" charset="-127"/>
                  </a:endParaRP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593C17F-7645-B37F-70C6-693A4AF9004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02303" y="1733411"/>
                <a:ext cx="70417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 algn="l" latinLnBrk="1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A64C2-E306-B30B-4C8E-6B9D0048A95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14577" y="4522501"/>
              <a:ext cx="7041789" cy="137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몬스터 처치를 통한 경험치는 없고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</a:t>
              </a:r>
              <a:r>
                <a:rPr lang="ko-KR" altLang="en-US" sz="1200" kern="100" dirty="0">
                  <a:solidFill>
                    <a:srgbClr val="99D45E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미션 성공 시 얻는 경험치만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획득 가능하다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  <a:endPara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 marL="171450" indent="-171450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유저의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레벨이 </a:t>
              </a:r>
              <a:r>
                <a:rPr lang="en-US" altLang="ko-KR" sz="1200" kern="100" dirty="0">
                  <a:solidFill>
                    <a:srgbClr val="99D45E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85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를 넘기거나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모든 에피소드를 클리어 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하였을 경우 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입장 </a:t>
              </a:r>
              <a:r>
                <a:rPr lang="ko-KR" altLang="en-US" sz="1200" kern="100" dirty="0">
                  <a:solidFill>
                    <a:srgbClr val="99D45E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포탈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발생을</a:t>
              </a:r>
              <a:r>
                <a:rPr lang="en-US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제한</a:t>
              </a:r>
              <a:r>
                <a:rPr lang="en-US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시킨다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 </a:t>
              </a:r>
            </a:p>
            <a:p>
              <a:pPr>
                <a:lnSpc>
                  <a:spcPct val="150000"/>
                </a:lnSpc>
                <a:spcAft>
                  <a:spcPts val="800"/>
                </a:spcAft>
              </a:pP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레벨제한을 </a:t>
              </a:r>
              <a:r>
                <a:rPr lang="en-US" altLang="ko-KR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85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로 설정한 이유 </a:t>
              </a:r>
              <a:r>
                <a:rPr lang="en-US" altLang="ko-KR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: </a:t>
              </a:r>
              <a:r>
                <a:rPr lang="en-US" altLang="ko-KR" sz="1200" kern="100" dirty="0">
                  <a:solidFill>
                    <a:schemeClr val="bg1">
                      <a:lumMod val="95000"/>
                    </a:schemeClr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몬스터와의 레벨 차이로 인한 플레이의 데미지 감소 </a:t>
              </a:r>
              <a:r>
                <a:rPr lang="ko-KR" altLang="en-US" sz="1200" kern="100" dirty="0" err="1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패널티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최소화를 통한</a:t>
              </a:r>
              <a:r>
                <a:rPr lang="en-US" altLang="ko-KR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              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주요 </a:t>
              </a:r>
              <a:r>
                <a:rPr lang="ko-KR" altLang="en-US" sz="1200" kern="100" dirty="0" err="1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파밍</a:t>
              </a:r>
              <a:r>
                <a:rPr lang="ko-KR" altLang="en-US" sz="1200" kern="100" dirty="0">
                  <a:solidFill>
                    <a:schemeClr val="bg1">
                      <a:lumMod val="9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  <a:sym typeface="Wingdings" panose="05000000000000000000" pitchFamily="2" charset="2"/>
                </a:rPr>
                <a:t> 컨텐츠의 원활한 진입 지원</a:t>
              </a:r>
              <a:endParaRPr lang="ko-KR" altLang="ko-KR" sz="1200" kern="100" dirty="0">
                <a:solidFill>
                  <a:schemeClr val="bg1">
                    <a:lumMod val="95000"/>
                  </a:schemeClr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840825-1D93-A176-1D9C-BF94691B194C}"/>
              </a:ext>
            </a:extLst>
          </p:cNvPr>
          <p:cNvSpPr/>
          <p:nvPr/>
        </p:nvSpPr>
        <p:spPr>
          <a:xfrm>
            <a:off x="2134713" y="6116315"/>
            <a:ext cx="7979746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의도 </a:t>
            </a:r>
            <a:r>
              <a:rPr lang="en-US" altLang="ko-KR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경매장 거래가 가능한 유료재화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장비의 가치를 보존하고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</a:p>
          <a:p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          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시스템의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장기 정착화 방지</a:t>
            </a:r>
            <a:endParaRPr lang="ko-KR" altLang="en-US" sz="1600" dirty="0">
              <a:solidFill>
                <a:srgbClr val="363C52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B7A14D6-535F-9006-0FDC-93A26715AC0F}"/>
              </a:ext>
            </a:extLst>
          </p:cNvPr>
          <p:cNvSpPr/>
          <p:nvPr/>
        </p:nvSpPr>
        <p:spPr>
          <a:xfrm>
            <a:off x="-133350" y="-119063"/>
            <a:ext cx="12496800" cy="7096125"/>
          </a:xfrm>
          <a:custGeom>
            <a:avLst/>
            <a:gdLst>
              <a:gd name="connsiteX0" fmla="*/ 3688028 w 12496800"/>
              <a:gd name="connsiteY0" fmla="*/ 1610541 h 7096125"/>
              <a:gd name="connsiteX1" fmla="*/ 3688028 w 12496800"/>
              <a:gd name="connsiteY1" fmla="*/ 1981200 h 7096125"/>
              <a:gd name="connsiteX2" fmla="*/ 10553700 w 12496800"/>
              <a:gd name="connsiteY2" fmla="*/ 1981200 h 7096125"/>
              <a:gd name="connsiteX3" fmla="*/ 10553700 w 12496800"/>
              <a:gd name="connsiteY3" fmla="*/ 1610541 h 7096125"/>
              <a:gd name="connsiteX4" fmla="*/ 0 w 12496800"/>
              <a:gd name="connsiteY4" fmla="*/ 0 h 7096125"/>
              <a:gd name="connsiteX5" fmla="*/ 12496800 w 12496800"/>
              <a:gd name="connsiteY5" fmla="*/ 0 h 7096125"/>
              <a:gd name="connsiteX6" fmla="*/ 12496800 w 12496800"/>
              <a:gd name="connsiteY6" fmla="*/ 7096125 h 7096125"/>
              <a:gd name="connsiteX7" fmla="*/ 0 w 12496800"/>
              <a:gd name="connsiteY7" fmla="*/ 7096125 h 709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96800" h="7096125">
                <a:moveTo>
                  <a:pt x="3688028" y="1610541"/>
                </a:moveTo>
                <a:lnTo>
                  <a:pt x="3688028" y="1981200"/>
                </a:lnTo>
                <a:lnTo>
                  <a:pt x="10553700" y="1981200"/>
                </a:lnTo>
                <a:lnTo>
                  <a:pt x="10553700" y="1610541"/>
                </a:lnTo>
                <a:close/>
                <a:moveTo>
                  <a:pt x="0" y="0"/>
                </a:moveTo>
                <a:lnTo>
                  <a:pt x="12496800" y="0"/>
                </a:lnTo>
                <a:lnTo>
                  <a:pt x="12496800" y="7096125"/>
                </a:lnTo>
                <a:lnTo>
                  <a:pt x="0" y="7096125"/>
                </a:lnTo>
                <a:close/>
              </a:path>
            </a:pathLst>
          </a:cu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1" name="그림 10" descr="실내, 멀티미디어가구, 책상이(가) 표시된 사진&#10;&#10;자동 생성된 설명">
            <a:extLst>
              <a:ext uri="{FF2B5EF4-FFF2-40B4-BE49-F238E27FC236}">
                <a16:creationId xmlns:a16="http://schemas.microsoft.com/office/drawing/2014/main" id="{E8FCD280-1048-42B7-2260-D313D2AB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48" y="2019626"/>
            <a:ext cx="6248084" cy="4346765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7E2C62-20F7-BF63-9FC3-E23D9AFF624B}"/>
              </a:ext>
            </a:extLst>
          </p:cNvPr>
          <p:cNvSpPr/>
          <p:nvPr/>
        </p:nvSpPr>
        <p:spPr>
          <a:xfrm>
            <a:off x="4171846" y="2883003"/>
            <a:ext cx="3057525" cy="545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제한 시간 이내에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…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5174A7-5E9E-8EFF-C203-A1FB26FB3A70}"/>
              </a:ext>
            </a:extLst>
          </p:cNvPr>
          <p:cNvSpPr/>
          <p:nvPr/>
        </p:nvSpPr>
        <p:spPr>
          <a:xfrm>
            <a:off x="3238500" y="3017199"/>
            <a:ext cx="352425" cy="3724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9FE4E8-5E44-441B-A89E-985B5CCB7D55}"/>
              </a:ext>
            </a:extLst>
          </p:cNvPr>
          <p:cNvSpPr/>
          <p:nvPr/>
        </p:nvSpPr>
        <p:spPr>
          <a:xfrm>
            <a:off x="3244019" y="4007643"/>
            <a:ext cx="352425" cy="3724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92A4DA-1255-F68C-FA18-31A7C7D71301}"/>
              </a:ext>
            </a:extLst>
          </p:cNvPr>
          <p:cNvSpPr/>
          <p:nvPr/>
        </p:nvSpPr>
        <p:spPr>
          <a:xfrm>
            <a:off x="3244019" y="5084763"/>
            <a:ext cx="352425" cy="3724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542F5E4-CAF7-97E1-B411-F1995CE869B7}"/>
              </a:ext>
            </a:extLst>
          </p:cNvPr>
          <p:cNvSpPr/>
          <p:nvPr/>
        </p:nvSpPr>
        <p:spPr>
          <a:xfrm>
            <a:off x="3009211" y="2750616"/>
            <a:ext cx="872297" cy="8958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보상 재화 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아이콘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endParaRPr lang="ko-KR" altLang="en-US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A1C2FD-9683-9B00-B2DF-FF72657521D5}"/>
              </a:ext>
            </a:extLst>
          </p:cNvPr>
          <p:cNvSpPr/>
          <p:nvPr/>
        </p:nvSpPr>
        <p:spPr>
          <a:xfrm>
            <a:off x="3042480" y="218626"/>
            <a:ext cx="6284991" cy="10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예시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클리어 조건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난이도 선택 팝업 기능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분석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6B51CA-0B2B-C133-0678-3C531269F462}"/>
              </a:ext>
            </a:extLst>
          </p:cNvPr>
          <p:cNvSpPr/>
          <p:nvPr/>
        </p:nvSpPr>
        <p:spPr>
          <a:xfrm>
            <a:off x="8120993" y="2741092"/>
            <a:ext cx="3775634" cy="896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클리어 및 이벤트 난이도 조건 출력 영역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한글 기준 </a:t>
            </a:r>
            <a:r>
              <a:rPr lang="ko-KR" altLang="en-US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최대 가로 </a:t>
            </a:r>
            <a:r>
              <a:rPr lang="en-US" altLang="ko-KR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20</a:t>
            </a:r>
            <a:r>
              <a:rPr lang="ko-KR" altLang="en-US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자 </a:t>
            </a:r>
            <a:r>
              <a:rPr lang="en-US" altLang="ko-KR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 </a:t>
            </a:r>
            <a:r>
              <a:rPr lang="ko-KR" altLang="en-US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세로 </a:t>
            </a:r>
            <a:r>
              <a:rPr lang="en-US" altLang="ko-KR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3</a:t>
            </a:r>
            <a:r>
              <a:rPr lang="ko-KR" altLang="en-US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줄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출력 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조건 선택 버튼 클릭 시 </a:t>
            </a:r>
            <a:r>
              <a:rPr lang="ko-KR" altLang="en-US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하이라이트 강조</a:t>
            </a:r>
            <a:endParaRPr lang="en-US" altLang="ko-KR" sz="1200" dirty="0">
              <a:solidFill>
                <a:srgbClr val="99D45E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B63750-4AEA-EEC0-6903-E64405BC2A37}"/>
              </a:ext>
            </a:extLst>
          </p:cNvPr>
          <p:cNvSpPr/>
          <p:nvPr/>
        </p:nvSpPr>
        <p:spPr>
          <a:xfrm>
            <a:off x="8039100" y="2029151"/>
            <a:ext cx="323850" cy="2879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E4A565C-0DEC-A98E-4DED-F32184080969}"/>
              </a:ext>
            </a:extLst>
          </p:cNvPr>
          <p:cNvSpPr/>
          <p:nvPr/>
        </p:nvSpPr>
        <p:spPr>
          <a:xfrm>
            <a:off x="10104371" y="1908046"/>
            <a:ext cx="1782914" cy="534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팝업 종료 버튼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769143E-84F0-060A-49D8-C9691B77F642}"/>
              </a:ext>
            </a:extLst>
          </p:cNvPr>
          <p:cNvSpPr/>
          <p:nvPr/>
        </p:nvSpPr>
        <p:spPr>
          <a:xfrm>
            <a:off x="4762500" y="6056275"/>
            <a:ext cx="1076325" cy="2979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516E68A-5814-420C-65F3-DBAEC38B9599}"/>
              </a:ext>
            </a:extLst>
          </p:cNvPr>
          <p:cNvSpPr/>
          <p:nvPr/>
        </p:nvSpPr>
        <p:spPr>
          <a:xfrm>
            <a:off x="8119271" y="4029075"/>
            <a:ext cx="3782074" cy="16268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난이도 선택 결정 버튼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 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해당 버튼의 </a:t>
            </a:r>
            <a:r>
              <a:rPr lang="en-US" altLang="ko-KR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default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상태는 </a:t>
            </a:r>
            <a:r>
              <a:rPr lang="ko-KR" altLang="en-US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비활성화</a:t>
            </a:r>
            <a:endParaRPr lang="en-US" altLang="ko-KR" sz="1200" dirty="0">
              <a:solidFill>
                <a:srgbClr val="99D45E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스테이지 클리어 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&amp;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난이도 선택 시 </a:t>
            </a:r>
            <a:r>
              <a:rPr lang="ko-KR" altLang="en-US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해당 버튼을 활성화</a:t>
            </a:r>
            <a:endParaRPr lang="en-US" altLang="ko-KR" sz="1200" dirty="0">
              <a:solidFill>
                <a:srgbClr val="99D45E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   </a:t>
            </a:r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클릭 시 이벤트 </a:t>
            </a:r>
            <a:r>
              <a:rPr lang="ko-KR" altLang="en-US" sz="12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진행 시작 </a:t>
            </a: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2F0EE940-D778-E7EB-C21B-7A5F1F777711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5838825" y="4842503"/>
            <a:ext cx="2280446" cy="136275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5F519F-D342-719A-90E3-FB5081EBA293}"/>
              </a:ext>
            </a:extLst>
          </p:cNvPr>
          <p:cNvSpPr/>
          <p:nvPr/>
        </p:nvSpPr>
        <p:spPr>
          <a:xfrm>
            <a:off x="3936069" y="2756601"/>
            <a:ext cx="3618017" cy="8898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F1A1887-2E8F-29EB-AC94-8344139D664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7554086" y="3189312"/>
            <a:ext cx="566907" cy="122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3985B41-9EFF-DB23-4542-A469172B16CA}"/>
              </a:ext>
            </a:extLst>
          </p:cNvPr>
          <p:cNvCxnSpPr>
            <a:stCxn id="48" idx="3"/>
            <a:endCxn id="51" idx="1"/>
          </p:cNvCxnSpPr>
          <p:nvPr/>
        </p:nvCxnSpPr>
        <p:spPr>
          <a:xfrm>
            <a:off x="8362950" y="2173143"/>
            <a:ext cx="1741421" cy="23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28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621A64C2-E306-B30B-4C8E-6B9D0048A956}"/>
              </a:ext>
            </a:extLst>
          </p:cNvPr>
          <p:cNvSpPr txBox="1"/>
          <p:nvPr/>
        </p:nvSpPr>
        <p:spPr>
          <a:xfrm>
            <a:off x="227726" y="1548226"/>
            <a:ext cx="7041789" cy="46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유저의 </a:t>
            </a:r>
            <a:r>
              <a:rPr lang="ko-KR" altLang="ko-KR" kern="100" dirty="0">
                <a:solidFill>
                  <a:srgbClr val="99D45E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레벨이 </a:t>
            </a:r>
            <a:r>
              <a:rPr lang="en-US" altLang="ko-KR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85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넘기거나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ko-KR" sz="1200" kern="100" dirty="0">
                <a:solidFill>
                  <a:srgbClr val="99D45E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모든 에피소드를 클리어 </a:t>
            </a:r>
            <a:r>
              <a: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하였을 경우 </a:t>
            </a:r>
            <a:r>
              <a:rPr lang="ko-KR" altLang="en-US" sz="1200" kern="100" dirty="0">
                <a:solidFill>
                  <a:srgbClr val="99D45E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이벤트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ko-KR" sz="1200" kern="100" dirty="0">
                <a:solidFill>
                  <a:srgbClr val="99D45E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발생을</a:t>
            </a:r>
            <a:r>
              <a:rPr lang="en-US" altLang="ko-KR" sz="1200" kern="100" dirty="0">
                <a:solidFill>
                  <a:srgbClr val="99D45E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ko-KR" sz="1200" kern="100" dirty="0" err="1">
                <a:solidFill>
                  <a:srgbClr val="99D45E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제한</a:t>
            </a:r>
            <a:r>
              <a:rPr lang="ko-KR" altLang="ko-KR" sz="1200" kern="100" dirty="0" err="1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시킨다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sym typeface="Wingdings" panose="05000000000000000000" pitchFamily="2" charset="2"/>
              </a:rPr>
              <a:t>  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9436452-7235-38D4-A434-856160F77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7" y="2039749"/>
            <a:ext cx="5797695" cy="256674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AA2BB0-D338-0C1D-0DAA-6BB47381E461}"/>
              </a:ext>
            </a:extLst>
          </p:cNvPr>
          <p:cNvSpPr/>
          <p:nvPr/>
        </p:nvSpPr>
        <p:spPr>
          <a:xfrm>
            <a:off x="955386" y="4246580"/>
            <a:ext cx="4311939" cy="153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0BDCF7-A055-4076-293B-6B732AE4FD70}"/>
              </a:ext>
            </a:extLst>
          </p:cNvPr>
          <p:cNvSpPr/>
          <p:nvPr/>
        </p:nvSpPr>
        <p:spPr>
          <a:xfrm>
            <a:off x="6496050" y="556740"/>
            <a:ext cx="5119688" cy="6103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왜 굳이 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85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레벨로 설정 하였는가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최근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(22/12/22) 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신규 스토리 업데이트에 맞춰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레벨 차이가 커질수록 몬스터의 추가 피해 감소량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 증가하였다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정확한 감소량의 수치는 알 수 없지만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유저의 정보에 따르면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21</a:t>
            </a:r>
            <a:r>
              <a:rPr lang="ko-KR" altLang="en-US" sz="14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레벨 차이부터</a:t>
            </a:r>
            <a:r>
              <a:rPr lang="ko-KR" altLang="en-US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en-US" altLang="ko-KR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12%</a:t>
            </a:r>
            <a:r>
              <a:rPr lang="ko-KR" altLang="en-US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의 피해 감소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 발생하고 한다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추가적인 차이에 따라 </a:t>
            </a:r>
            <a:r>
              <a:rPr lang="ko-KR" altLang="en-US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최대 </a:t>
            </a:r>
            <a:r>
              <a:rPr lang="en-US" altLang="ko-KR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20%</a:t>
            </a:r>
            <a:r>
              <a:rPr lang="ko-KR" altLang="en-US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의 감소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 생긴다고 한다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따라서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본 시스템의 목적인</a:t>
            </a:r>
            <a:r>
              <a:rPr lang="ko-KR" altLang="en-US" sz="1400" dirty="0">
                <a:solidFill>
                  <a:srgbClr val="92D05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solidFill>
                  <a:srgbClr val="92D050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주요 컨텐츠 진입 준비 보조</a:t>
            </a:r>
            <a:r>
              <a:rPr lang="ko-KR" altLang="en-US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로 인해</a:t>
            </a:r>
            <a:endParaRPr lang="en-US" altLang="ko-KR" sz="1400" dirty="0">
              <a:solidFill>
                <a:schemeClr val="bg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완전한 피해 감소 </a:t>
            </a:r>
            <a:r>
              <a:rPr lang="ko-KR" altLang="en-US" sz="1400" dirty="0" err="1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패널티</a:t>
            </a:r>
            <a:r>
              <a:rPr lang="ko-KR" altLang="en-US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경험 배제</a:t>
            </a:r>
            <a:r>
              <a:rPr lang="ko-KR" altLang="en-US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 아닌 </a:t>
            </a:r>
            <a:endParaRPr lang="en-US" altLang="ko-KR" sz="1400" dirty="0">
              <a:solidFill>
                <a:schemeClr val="bg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유저의 </a:t>
            </a:r>
            <a:r>
              <a:rPr lang="ko-KR" altLang="en-US" sz="14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엔드 컨텐츠의 허들 제시를</a:t>
            </a:r>
            <a:r>
              <a:rPr lang="ko-KR" altLang="en-US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위하여 </a:t>
            </a:r>
            <a:endParaRPr lang="en-US" altLang="ko-KR" sz="1400" dirty="0">
              <a:solidFill>
                <a:schemeClr val="bg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레벨이 가장 적당하다고 판단 되었다 </a:t>
            </a:r>
            <a:endParaRPr lang="en-US" altLang="ko-KR" sz="1400" dirty="0">
              <a:solidFill>
                <a:schemeClr val="bg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92D050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678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4B8B8F-6837-EA98-98A4-2FCF3DA0CD84}"/>
              </a:ext>
            </a:extLst>
          </p:cNvPr>
          <p:cNvGrpSpPr/>
          <p:nvPr/>
        </p:nvGrpSpPr>
        <p:grpSpPr>
          <a:xfrm>
            <a:off x="1691929" y="1485047"/>
            <a:ext cx="9514420" cy="1626857"/>
            <a:chOff x="1780829" y="1488261"/>
            <a:chExt cx="9514420" cy="162685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CAABC9B-13AC-F49B-0E72-C2C54BE1F2AD}"/>
                </a:ext>
              </a:extLst>
            </p:cNvPr>
            <p:cNvSpPr/>
            <p:nvPr/>
          </p:nvSpPr>
          <p:spPr>
            <a:xfrm>
              <a:off x="1780829" y="1488261"/>
              <a:ext cx="9514420" cy="1626857"/>
            </a:xfrm>
            <a:prstGeom prst="roundRect">
              <a:avLst>
                <a:gd name="adj" fmla="val 50000"/>
              </a:avLst>
            </a:prstGeom>
            <a:solidFill>
              <a:srgbClr val="363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8AD9A0-AC1D-6475-D03E-B21BDD4819BA}"/>
                </a:ext>
              </a:extLst>
            </p:cNvPr>
            <p:cNvSpPr txBox="1"/>
            <p:nvPr/>
          </p:nvSpPr>
          <p:spPr>
            <a:xfrm>
              <a:off x="3602303" y="1528615"/>
              <a:ext cx="7192697" cy="137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l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입장 전 유저의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인벤토리 소지 수 상황 </a:t>
              </a:r>
              <a:r>
                <a:rPr lang="en-US" altLang="ko-KR" sz="1200" kern="100" dirty="0">
                  <a:solidFill>
                    <a:srgbClr val="99D45E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/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최대 가방 용량을 체크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하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고 예외 상황이 발생 시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입장을 제한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을 한다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  <a:p>
              <a:pPr marL="171450" lvl="0" indent="-171450" algn="l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(</a:t>
              </a:r>
              <a:r>
                <a:rPr lang="ko-KR" altLang="en-US" sz="1200" kern="100" dirty="0">
                  <a:solidFill>
                    <a:srgbClr val="FF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추가적인 개발 발생 예상 </a:t>
              </a:r>
              <a:r>
                <a:rPr lang="en-US" altLang="ko-KR" sz="1200" kern="100" dirty="0">
                  <a:solidFill>
                    <a:srgbClr val="FF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– </a:t>
              </a:r>
              <a:r>
                <a:rPr lang="ko-KR" altLang="en-US" sz="1200" kern="100" dirty="0">
                  <a:solidFill>
                    <a:srgbClr val="FF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아이템 임시 보관 상태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)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플레이어가 </a:t>
              </a:r>
              <a:r>
                <a:rPr lang="ko-KR" altLang="en-US" sz="1200" kern="100" dirty="0" err="1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드랍된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아이템을 주우면 인벤토리에 들어오되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                            </a:t>
              </a:r>
              <a:r>
                <a:rPr lang="ko-KR" altLang="en-US" sz="1200" kern="100" dirty="0">
                  <a:solidFill>
                    <a:srgbClr val="99D45E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임시 보관 상태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가 되어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해당 스테이지를 클리어 하기 전 까지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사용 할 수 없다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단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클리어 시 해당 상태는 해제된다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  <a:p>
              <a:pPr marL="171450" lvl="0" indent="-171450" algn="l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몬스터의 레벨은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유저의 난이도 선택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에 따라 플레이어의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레벨에 맞게 조정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이 되거나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상향 되어 </a:t>
              </a:r>
              <a:r>
                <a:rPr lang="ko-KR" altLang="en-US" sz="1200" kern="100" dirty="0">
                  <a:solidFill>
                    <a:srgbClr val="99D45E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조정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된다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0DB2D04-0525-AB6B-38F9-956D7D462166}"/>
              </a:ext>
            </a:extLst>
          </p:cNvPr>
          <p:cNvGrpSpPr/>
          <p:nvPr/>
        </p:nvGrpSpPr>
        <p:grpSpPr>
          <a:xfrm>
            <a:off x="1698279" y="4097543"/>
            <a:ext cx="9514420" cy="1626857"/>
            <a:chOff x="1789538" y="1488261"/>
            <a:chExt cx="9514420" cy="162685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E5AAF7B-A8C6-121F-F6AC-FDCE06CC4166}"/>
                </a:ext>
              </a:extLst>
            </p:cNvPr>
            <p:cNvSpPr/>
            <p:nvPr/>
          </p:nvSpPr>
          <p:spPr>
            <a:xfrm>
              <a:off x="1789538" y="1488261"/>
              <a:ext cx="9514420" cy="1626857"/>
            </a:xfrm>
            <a:prstGeom prst="roundRect">
              <a:avLst>
                <a:gd name="adj" fmla="val 50000"/>
              </a:avLst>
            </a:prstGeom>
            <a:solidFill>
              <a:srgbClr val="363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93C17F-7645-B37F-70C6-693A4AF90046}"/>
                </a:ext>
              </a:extLst>
            </p:cNvPr>
            <p:cNvSpPr txBox="1"/>
            <p:nvPr/>
          </p:nvSpPr>
          <p:spPr>
            <a:xfrm>
              <a:off x="3602303" y="1733411"/>
              <a:ext cx="70417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l" latinLnBrk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9086D1-4731-622B-FFAB-93BC0A45C488}"/>
              </a:ext>
            </a:extLst>
          </p:cNvPr>
          <p:cNvSpPr/>
          <p:nvPr/>
        </p:nvSpPr>
        <p:spPr>
          <a:xfrm>
            <a:off x="3487263" y="5903500"/>
            <a:ext cx="7979746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의도 </a:t>
            </a:r>
            <a:r>
              <a:rPr lang="en-US" altLang="ko-KR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경매장 거래가 가능한 유료재화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장비의 가치를 보존하고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           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시스템의 기획목적이 아닌 재료 악용 방지</a:t>
            </a:r>
            <a:endParaRPr lang="ko-KR" altLang="en-US" sz="1600" dirty="0">
              <a:solidFill>
                <a:srgbClr val="363C52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3A9EA-08CE-6109-69C4-1C5F039B9AED}"/>
              </a:ext>
            </a:extLst>
          </p:cNvPr>
          <p:cNvSpPr txBox="1"/>
          <p:nvPr/>
        </p:nvSpPr>
        <p:spPr>
          <a:xfrm>
            <a:off x="3519753" y="4084167"/>
            <a:ext cx="7041789" cy="164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드랍되는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모든 재화 아이템은 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전용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으로 제한하여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경매장 등록이 불가능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하도록 한다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모든 연금술 재료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환금 재료 아이템은 </a:t>
            </a:r>
            <a:r>
              <a:rPr lang="en-US" altLang="ko-KR" sz="1200" kern="1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캐릭터 귀속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으로 제한하여 창고를 통해 계정 내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다른 캐릭터에 옮겨</a:t>
            </a:r>
            <a:r>
              <a:rPr lang="en-US" altLang="ko-KR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     사용할 수 없게 처리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한다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추가적인 개발 발생 예상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– </a:t>
            </a:r>
            <a:r>
              <a:rPr lang="ko-KR" altLang="en-US" sz="1200" kern="100" dirty="0" err="1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티어</a:t>
            </a:r>
            <a:r>
              <a:rPr lang="ko-KR" altLang="en-US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제한 기준 추가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권능 추가 에센스</a:t>
            </a:r>
            <a:r>
              <a:rPr lang="en-US" altLang="ko-KR" sz="10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0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장비의 고유옵션 추가 재화</a:t>
            </a:r>
            <a:r>
              <a:rPr lang="en-US" altLang="ko-KR" sz="10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의 경우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최대 </a:t>
            </a:r>
            <a:r>
              <a:rPr lang="en-US" altLang="ko-KR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25</a:t>
            </a:r>
            <a:r>
              <a:rPr lang="ko-KR" altLang="en-US" sz="1200" kern="100" dirty="0" err="1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티어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이하의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장비로만 </a:t>
            </a: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인챈트가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가능하도록 제한하고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에센스를 사용했을 경우 해당 장비는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캐릭터 </a:t>
            </a:r>
            <a:r>
              <a:rPr lang="ko-KR" altLang="en-US" sz="1200" kern="100" dirty="0" err="1">
                <a:solidFill>
                  <a:srgbClr val="99D45E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귀속화</a:t>
            </a: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한다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A1E5EB-9495-4956-1DF3-EB73CE736250}"/>
              </a:ext>
            </a:extLst>
          </p:cNvPr>
          <p:cNvGrpSpPr/>
          <p:nvPr/>
        </p:nvGrpSpPr>
        <p:grpSpPr>
          <a:xfrm>
            <a:off x="-639295" y="295522"/>
            <a:ext cx="6804690" cy="469900"/>
            <a:chOff x="-736465" y="1255713"/>
            <a:chExt cx="4917141" cy="4699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C753C5-397F-BAF8-1C19-1D8E52E7A1BF}"/>
                </a:ext>
              </a:extLst>
            </p:cNvPr>
            <p:cNvSpPr/>
            <p:nvPr/>
          </p:nvSpPr>
          <p:spPr>
            <a:xfrm>
              <a:off x="-736465" y="1255713"/>
              <a:ext cx="4917141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    시스템의 세부기획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진행 시스템 제약조건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3C07D6C-486B-0826-6169-12F3F8B57446}"/>
                </a:ext>
              </a:extLst>
            </p:cNvPr>
            <p:cNvCxnSpPr>
              <a:cxnSpLocks/>
            </p:cNvCxnSpPr>
            <p:nvPr/>
          </p:nvCxnSpPr>
          <p:spPr>
            <a:xfrm>
              <a:off x="122087" y="1725613"/>
              <a:ext cx="2088906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8B737D8-BF1C-2685-D0D7-BBE60ACE35B9}"/>
              </a:ext>
            </a:extLst>
          </p:cNvPr>
          <p:cNvSpPr/>
          <p:nvPr/>
        </p:nvSpPr>
        <p:spPr>
          <a:xfrm>
            <a:off x="1696691" y="981586"/>
            <a:ext cx="1782200" cy="1319452"/>
          </a:xfrm>
          <a:custGeom>
            <a:avLst/>
            <a:gdLst>
              <a:gd name="connsiteX0" fmla="*/ 0 w 1725855"/>
              <a:gd name="connsiteY0" fmla="*/ 0 h 1362518"/>
              <a:gd name="connsiteX1" fmla="*/ 1044596 w 1725855"/>
              <a:gd name="connsiteY1" fmla="*/ 0 h 1362518"/>
              <a:gd name="connsiteX2" fmla="*/ 1725855 w 1725855"/>
              <a:gd name="connsiteY2" fmla="*/ 681259 h 1362518"/>
              <a:gd name="connsiteX3" fmla="*/ 1725854 w 1725855"/>
              <a:gd name="connsiteY3" fmla="*/ 681259 h 1362518"/>
              <a:gd name="connsiteX4" fmla="*/ 1044595 w 1725855"/>
              <a:gd name="connsiteY4" fmla="*/ 1362518 h 1362518"/>
              <a:gd name="connsiteX5" fmla="*/ 0 w 1725855"/>
              <a:gd name="connsiteY5" fmla="*/ 1362518 h 1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5855" h="1362518">
                <a:moveTo>
                  <a:pt x="0" y="0"/>
                </a:moveTo>
                <a:lnTo>
                  <a:pt x="1044596" y="0"/>
                </a:lnTo>
                <a:cubicBezTo>
                  <a:pt x="1420845" y="0"/>
                  <a:pt x="1725855" y="305010"/>
                  <a:pt x="1725855" y="681259"/>
                </a:cubicBezTo>
                <a:lnTo>
                  <a:pt x="1725854" y="681259"/>
                </a:lnTo>
                <a:cubicBezTo>
                  <a:pt x="1725854" y="1057508"/>
                  <a:pt x="1420844" y="1362518"/>
                  <a:pt x="1044595" y="1362518"/>
                </a:cubicBezTo>
                <a:lnTo>
                  <a:pt x="0" y="1362518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63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CONDITION</a:t>
            </a:r>
          </a:p>
          <a:p>
            <a:pPr algn="ctr"/>
            <a:r>
              <a:rPr lang="ko-KR" altLang="en-US" sz="32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시스템</a:t>
            </a: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C9376F3-1D78-ED56-B16D-63185B76D3E9}"/>
              </a:ext>
            </a:extLst>
          </p:cNvPr>
          <p:cNvSpPr/>
          <p:nvPr/>
        </p:nvSpPr>
        <p:spPr>
          <a:xfrm>
            <a:off x="1701454" y="3603617"/>
            <a:ext cx="1782200" cy="1319452"/>
          </a:xfrm>
          <a:custGeom>
            <a:avLst/>
            <a:gdLst>
              <a:gd name="connsiteX0" fmla="*/ 0 w 1725855"/>
              <a:gd name="connsiteY0" fmla="*/ 0 h 1362518"/>
              <a:gd name="connsiteX1" fmla="*/ 1044596 w 1725855"/>
              <a:gd name="connsiteY1" fmla="*/ 0 h 1362518"/>
              <a:gd name="connsiteX2" fmla="*/ 1725855 w 1725855"/>
              <a:gd name="connsiteY2" fmla="*/ 681259 h 1362518"/>
              <a:gd name="connsiteX3" fmla="*/ 1725854 w 1725855"/>
              <a:gd name="connsiteY3" fmla="*/ 681259 h 1362518"/>
              <a:gd name="connsiteX4" fmla="*/ 1044595 w 1725855"/>
              <a:gd name="connsiteY4" fmla="*/ 1362518 h 1362518"/>
              <a:gd name="connsiteX5" fmla="*/ 0 w 1725855"/>
              <a:gd name="connsiteY5" fmla="*/ 1362518 h 1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5855" h="1362518">
                <a:moveTo>
                  <a:pt x="0" y="0"/>
                </a:moveTo>
                <a:lnTo>
                  <a:pt x="1044596" y="0"/>
                </a:lnTo>
                <a:cubicBezTo>
                  <a:pt x="1420845" y="0"/>
                  <a:pt x="1725855" y="305010"/>
                  <a:pt x="1725855" y="681259"/>
                </a:cubicBezTo>
                <a:lnTo>
                  <a:pt x="1725854" y="681259"/>
                </a:lnTo>
                <a:cubicBezTo>
                  <a:pt x="1725854" y="1057508"/>
                  <a:pt x="1420844" y="1362518"/>
                  <a:pt x="1044595" y="1362518"/>
                </a:cubicBezTo>
                <a:lnTo>
                  <a:pt x="0" y="1362518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63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CONDITION</a:t>
            </a:r>
          </a:p>
          <a:p>
            <a:pPr algn="ctr"/>
            <a:r>
              <a:rPr lang="ko-KR" altLang="en-US" sz="32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재화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9A1424-1DFC-E84F-62AD-46812B789D21}"/>
              </a:ext>
            </a:extLst>
          </p:cNvPr>
          <p:cNvSpPr/>
          <p:nvPr/>
        </p:nvSpPr>
        <p:spPr>
          <a:xfrm>
            <a:off x="3490704" y="3117197"/>
            <a:ext cx="7181850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의도 </a:t>
            </a:r>
            <a:r>
              <a:rPr lang="en-US" altLang="ko-KR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입장 전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 </a:t>
            </a:r>
            <a:r>
              <a:rPr lang="ko-KR" altLang="en-US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입장 후 이벤트 시스템의 예외처리</a:t>
            </a:r>
            <a:endParaRPr lang="ko-KR" altLang="ko-KR" sz="16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589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BBDB038-5989-04E9-0FA4-507E1E29BEFB}"/>
              </a:ext>
            </a:extLst>
          </p:cNvPr>
          <p:cNvSpPr/>
          <p:nvPr/>
        </p:nvSpPr>
        <p:spPr>
          <a:xfrm>
            <a:off x="6113145" y="1108710"/>
            <a:ext cx="5086350" cy="866775"/>
          </a:xfrm>
          <a:prstGeom prst="rect">
            <a:avLst/>
          </a:prstGeom>
          <a:solidFill>
            <a:srgbClr val="99D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3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DOCUMENT  CONTENTS</a:t>
            </a:r>
            <a:endParaRPr lang="ko-KR" altLang="en-US" sz="2400" spc="3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49B771-B6AE-7653-7171-DD2AD669F124}"/>
              </a:ext>
            </a:extLst>
          </p:cNvPr>
          <p:cNvSpPr/>
          <p:nvPr/>
        </p:nvSpPr>
        <p:spPr>
          <a:xfrm>
            <a:off x="6012180" y="1637283"/>
            <a:ext cx="5187315" cy="4192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01. 	</a:t>
            </a:r>
            <a:r>
              <a:rPr lang="ko-KR" altLang="en-US" dirty="0">
                <a:solidFill>
                  <a:srgbClr val="3B405F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시스템 기획 배경 </a:t>
            </a:r>
            <a:endParaRPr lang="en-US" altLang="ko-KR" dirty="0">
              <a:solidFill>
                <a:srgbClr val="3B405F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02. 	</a:t>
            </a:r>
            <a:r>
              <a:rPr lang="ko-KR" altLang="en-US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시스템의 목적 및 방식</a:t>
            </a:r>
            <a:endParaRPr lang="en-US" altLang="ko-KR" dirty="0">
              <a:solidFill>
                <a:srgbClr val="363C52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03.	</a:t>
            </a:r>
            <a:r>
              <a:rPr lang="ko-KR" altLang="en-US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시스템의 세부 기획</a:t>
            </a:r>
            <a:endParaRPr lang="en-US" altLang="ko-KR" dirty="0">
              <a:solidFill>
                <a:srgbClr val="363C52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04. 	</a:t>
            </a:r>
            <a:r>
              <a:rPr lang="ko-KR" altLang="en-US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시스템의 기대</a:t>
            </a:r>
            <a:r>
              <a:rPr lang="en-US" altLang="ko-KR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효과 및 정리 </a:t>
            </a:r>
            <a:endParaRPr lang="en-US" altLang="ko-KR" dirty="0">
              <a:solidFill>
                <a:srgbClr val="363C52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CFE173-37B7-71F8-B6C7-89915B417818}"/>
              </a:ext>
            </a:extLst>
          </p:cNvPr>
          <p:cNvSpPr/>
          <p:nvPr/>
        </p:nvSpPr>
        <p:spPr>
          <a:xfrm>
            <a:off x="992505" y="3239702"/>
            <a:ext cx="5334000" cy="994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rgbClr val="92D050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신규</a:t>
            </a:r>
            <a:endParaRPr lang="en-US" altLang="ko-KR" sz="3200" b="1" dirty="0">
              <a:solidFill>
                <a:srgbClr val="92D050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r>
              <a:rPr lang="ko-KR" altLang="en-US" sz="3200" b="1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육성 이벤트 시스템</a:t>
            </a:r>
            <a:endParaRPr lang="en-US" altLang="ko-KR" sz="3200" b="1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r>
              <a:rPr lang="ko-KR" altLang="en-US" sz="3200" b="1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기획서 목차</a:t>
            </a:r>
            <a:endParaRPr lang="en-US" altLang="ko-KR" b="1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endParaRPr lang="ko-KR" altLang="en-US" b="1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FDD186-C223-4E03-259A-B1FA74F15D53}"/>
              </a:ext>
            </a:extLst>
          </p:cNvPr>
          <p:cNvSpPr/>
          <p:nvPr/>
        </p:nvSpPr>
        <p:spPr>
          <a:xfrm>
            <a:off x="10866587" y="1631020"/>
            <a:ext cx="665815" cy="4192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3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9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13</a:t>
            </a:r>
          </a:p>
          <a:p>
            <a:pPr>
              <a:lnSpc>
                <a:spcPct val="300000"/>
              </a:lnSpc>
            </a:pPr>
            <a:r>
              <a:rPr lang="en-US" altLang="ko-KR" dirty="0">
                <a:solidFill>
                  <a:srgbClr val="363C52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97973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4B8B8F-6837-EA98-98A4-2FCF3DA0CD84}"/>
              </a:ext>
            </a:extLst>
          </p:cNvPr>
          <p:cNvGrpSpPr/>
          <p:nvPr/>
        </p:nvGrpSpPr>
        <p:grpSpPr>
          <a:xfrm>
            <a:off x="1691929" y="1485047"/>
            <a:ext cx="9514420" cy="1626857"/>
            <a:chOff x="1780829" y="1488261"/>
            <a:chExt cx="9514420" cy="162685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CAABC9B-13AC-F49B-0E72-C2C54BE1F2AD}"/>
                </a:ext>
              </a:extLst>
            </p:cNvPr>
            <p:cNvSpPr/>
            <p:nvPr/>
          </p:nvSpPr>
          <p:spPr>
            <a:xfrm>
              <a:off x="1780829" y="1488261"/>
              <a:ext cx="9514420" cy="1626857"/>
            </a:xfrm>
            <a:prstGeom prst="roundRect">
              <a:avLst>
                <a:gd name="adj" fmla="val 50000"/>
              </a:avLst>
            </a:prstGeom>
            <a:solidFill>
              <a:srgbClr val="363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8AD9A0-AC1D-6475-D03E-B21BDD4819BA}"/>
                </a:ext>
              </a:extLst>
            </p:cNvPr>
            <p:cNvSpPr txBox="1"/>
            <p:nvPr/>
          </p:nvSpPr>
          <p:spPr>
            <a:xfrm>
              <a:off x="3602303" y="1528615"/>
              <a:ext cx="7192697" cy="137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l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입장 전 유저의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인벤토리 소지 수 상황 </a:t>
              </a:r>
              <a:r>
                <a:rPr lang="en-US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/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최대 가방 용량을 체크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하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고 예외 상황이 발생 시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입장을 제한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을 한다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  <a:p>
              <a:pPr marL="171450" lvl="0" indent="-171450" algn="l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(</a:t>
              </a:r>
              <a:r>
                <a:rPr lang="ko-KR" altLang="en-US" sz="1200" kern="100" dirty="0">
                  <a:solidFill>
                    <a:srgbClr val="FF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추가적인 개발 발생 예상 </a:t>
              </a:r>
              <a:r>
                <a:rPr lang="en-US" altLang="ko-KR" sz="1200" kern="100" dirty="0">
                  <a:solidFill>
                    <a:srgbClr val="FF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– </a:t>
              </a:r>
              <a:r>
                <a:rPr lang="ko-KR" altLang="en-US" sz="1200" kern="100" dirty="0">
                  <a:solidFill>
                    <a:srgbClr val="FF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아이템 임시 보관 상태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)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플레이어가 </a:t>
              </a:r>
              <a:r>
                <a:rPr lang="ko-KR" altLang="en-US" sz="1200" kern="100" dirty="0" err="1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드랍된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아이템을 주우면 인벤토리에 들어오되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                            </a:t>
              </a:r>
              <a:r>
                <a:rPr lang="ko-KR" altLang="en-US" sz="1200" kern="100" dirty="0">
                  <a:solidFill>
                    <a:srgbClr val="99D45E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임시 보관 상태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가 되어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해당 스테이지를 클리어 하기 전 까지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사용 할 수 없다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단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클리어 시 해당 상태는 해제된다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  <a:endPara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 marL="171450" lvl="0" indent="-171450" algn="l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몬스터의 레벨은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유저의 난이도 선택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에 따라 플레이어의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레벨에 맞게 조정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이 되거나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상향 되어 </a:t>
              </a:r>
              <a:r>
                <a:rPr lang="ko-KR" altLang="en-US" sz="1200" kern="100" dirty="0" err="1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스케일링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된다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0DB2D04-0525-AB6B-38F9-956D7D462166}"/>
              </a:ext>
            </a:extLst>
          </p:cNvPr>
          <p:cNvGrpSpPr/>
          <p:nvPr/>
        </p:nvGrpSpPr>
        <p:grpSpPr>
          <a:xfrm>
            <a:off x="1698279" y="4367508"/>
            <a:ext cx="9514420" cy="1626857"/>
            <a:chOff x="1789538" y="1488261"/>
            <a:chExt cx="9514420" cy="162685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E5AAF7B-A8C6-121F-F6AC-FDCE06CC4166}"/>
                </a:ext>
              </a:extLst>
            </p:cNvPr>
            <p:cNvSpPr/>
            <p:nvPr/>
          </p:nvSpPr>
          <p:spPr>
            <a:xfrm>
              <a:off x="1789538" y="1488261"/>
              <a:ext cx="9514420" cy="1626857"/>
            </a:xfrm>
            <a:prstGeom prst="roundRect">
              <a:avLst>
                <a:gd name="adj" fmla="val 50000"/>
              </a:avLst>
            </a:prstGeom>
            <a:solidFill>
              <a:srgbClr val="363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93C17F-7645-B37F-70C6-693A4AF90046}"/>
                </a:ext>
              </a:extLst>
            </p:cNvPr>
            <p:cNvSpPr txBox="1"/>
            <p:nvPr/>
          </p:nvSpPr>
          <p:spPr>
            <a:xfrm>
              <a:off x="3602303" y="1733411"/>
              <a:ext cx="70417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l" latinLnBrk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9086D1-4731-622B-FFAB-93BC0A45C488}"/>
              </a:ext>
            </a:extLst>
          </p:cNvPr>
          <p:cNvSpPr/>
          <p:nvPr/>
        </p:nvSpPr>
        <p:spPr>
          <a:xfrm>
            <a:off x="3487263" y="6116315"/>
            <a:ext cx="7979746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의도 </a:t>
            </a:r>
            <a:r>
              <a:rPr lang="en-US" altLang="ko-KR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경매장 거래가 가능한 유료재화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장비의 가치를 보존하고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</a:p>
          <a:p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           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시스템의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장기 정착화 및 </a:t>
            </a:r>
            <a:r>
              <a:rPr lang="ko-KR" altLang="en-US" sz="1600" kern="1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기획의도외의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활용 방지</a:t>
            </a:r>
            <a:endParaRPr lang="ko-KR" altLang="en-US" sz="1600" dirty="0">
              <a:solidFill>
                <a:srgbClr val="363C52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3A9EA-08CE-6109-69C4-1C5F039B9AED}"/>
              </a:ext>
            </a:extLst>
          </p:cNvPr>
          <p:cNvSpPr txBox="1"/>
          <p:nvPr/>
        </p:nvSpPr>
        <p:spPr>
          <a:xfrm>
            <a:off x="3519753" y="4354132"/>
            <a:ext cx="7041789" cy="164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드랍되는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모든 재화 아이템은 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전용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으로 제한하여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경매장 등록이 불가능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하도록 한다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추가적인 개발 발생 예상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– </a:t>
            </a:r>
            <a:r>
              <a:rPr lang="ko-KR" altLang="en-US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캐릭터 귀속 제한 추가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모든 연금술 재료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환금 재료 아이템은 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캐릭터 귀속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으로     제한하여 창고를 통해 계정 내 다른 캐릭터에 전달 할 수 없게 처리한다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추가적인 개발 발생 예상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– </a:t>
            </a:r>
            <a:r>
              <a:rPr lang="ko-KR" altLang="en-US" sz="1200" kern="100" dirty="0" err="1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티어</a:t>
            </a:r>
            <a:r>
              <a:rPr lang="ko-KR" altLang="en-US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제한 기준 추가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권능 추가 에센스의 경우 최대 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25</a:t>
            </a: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티어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이하의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장비로만            </a:t>
            </a: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인챈트가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가능하도록 제한하고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에센스를 사용했을 경우 해당 장비는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캐릭터 </a:t>
            </a:r>
            <a:r>
              <a:rPr lang="ko-KR" altLang="en-US" sz="1200" kern="100" dirty="0" err="1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귀속화</a:t>
            </a: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한다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A1E5EB-9495-4956-1DF3-EB73CE736250}"/>
              </a:ext>
            </a:extLst>
          </p:cNvPr>
          <p:cNvGrpSpPr/>
          <p:nvPr/>
        </p:nvGrpSpPr>
        <p:grpSpPr>
          <a:xfrm>
            <a:off x="-610720" y="295522"/>
            <a:ext cx="6804690" cy="469900"/>
            <a:chOff x="-715816" y="1255713"/>
            <a:chExt cx="4917141" cy="4699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C753C5-397F-BAF8-1C19-1D8E52E7A1BF}"/>
                </a:ext>
              </a:extLst>
            </p:cNvPr>
            <p:cNvSpPr/>
            <p:nvPr/>
          </p:nvSpPr>
          <p:spPr>
            <a:xfrm>
              <a:off x="-715816" y="1255713"/>
              <a:ext cx="4917141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시스템의 제약조건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 제약조건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3C07D6C-486B-0826-6169-12F3F8B57446}"/>
                </a:ext>
              </a:extLst>
            </p:cNvPr>
            <p:cNvCxnSpPr>
              <a:cxnSpLocks/>
            </p:cNvCxnSpPr>
            <p:nvPr/>
          </p:nvCxnSpPr>
          <p:spPr>
            <a:xfrm>
              <a:off x="122087" y="1725613"/>
              <a:ext cx="2088906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8B737D8-BF1C-2685-D0D7-BBE60ACE35B9}"/>
              </a:ext>
            </a:extLst>
          </p:cNvPr>
          <p:cNvSpPr/>
          <p:nvPr/>
        </p:nvSpPr>
        <p:spPr>
          <a:xfrm>
            <a:off x="1696691" y="981586"/>
            <a:ext cx="1782200" cy="1319452"/>
          </a:xfrm>
          <a:custGeom>
            <a:avLst/>
            <a:gdLst>
              <a:gd name="connsiteX0" fmla="*/ 0 w 1725855"/>
              <a:gd name="connsiteY0" fmla="*/ 0 h 1362518"/>
              <a:gd name="connsiteX1" fmla="*/ 1044596 w 1725855"/>
              <a:gd name="connsiteY1" fmla="*/ 0 h 1362518"/>
              <a:gd name="connsiteX2" fmla="*/ 1725855 w 1725855"/>
              <a:gd name="connsiteY2" fmla="*/ 681259 h 1362518"/>
              <a:gd name="connsiteX3" fmla="*/ 1725854 w 1725855"/>
              <a:gd name="connsiteY3" fmla="*/ 681259 h 1362518"/>
              <a:gd name="connsiteX4" fmla="*/ 1044595 w 1725855"/>
              <a:gd name="connsiteY4" fmla="*/ 1362518 h 1362518"/>
              <a:gd name="connsiteX5" fmla="*/ 0 w 1725855"/>
              <a:gd name="connsiteY5" fmla="*/ 1362518 h 1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5855" h="1362518">
                <a:moveTo>
                  <a:pt x="0" y="0"/>
                </a:moveTo>
                <a:lnTo>
                  <a:pt x="1044596" y="0"/>
                </a:lnTo>
                <a:cubicBezTo>
                  <a:pt x="1420845" y="0"/>
                  <a:pt x="1725855" y="305010"/>
                  <a:pt x="1725855" y="681259"/>
                </a:cubicBezTo>
                <a:lnTo>
                  <a:pt x="1725854" y="681259"/>
                </a:lnTo>
                <a:cubicBezTo>
                  <a:pt x="1725854" y="1057508"/>
                  <a:pt x="1420844" y="1362518"/>
                  <a:pt x="1044595" y="1362518"/>
                </a:cubicBezTo>
                <a:lnTo>
                  <a:pt x="0" y="1362518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63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CONDITION</a:t>
            </a:r>
          </a:p>
          <a:p>
            <a:pPr algn="ctr"/>
            <a:r>
              <a:rPr lang="en-US" altLang="ko-KR" sz="32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03</a:t>
            </a:r>
            <a:endParaRPr lang="ko-KR" altLang="en-US" sz="3200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C9376F3-1D78-ED56-B16D-63185B76D3E9}"/>
              </a:ext>
            </a:extLst>
          </p:cNvPr>
          <p:cNvSpPr/>
          <p:nvPr/>
        </p:nvSpPr>
        <p:spPr>
          <a:xfrm>
            <a:off x="1701454" y="3873582"/>
            <a:ext cx="1782200" cy="1319452"/>
          </a:xfrm>
          <a:custGeom>
            <a:avLst/>
            <a:gdLst>
              <a:gd name="connsiteX0" fmla="*/ 0 w 1725855"/>
              <a:gd name="connsiteY0" fmla="*/ 0 h 1362518"/>
              <a:gd name="connsiteX1" fmla="*/ 1044596 w 1725855"/>
              <a:gd name="connsiteY1" fmla="*/ 0 h 1362518"/>
              <a:gd name="connsiteX2" fmla="*/ 1725855 w 1725855"/>
              <a:gd name="connsiteY2" fmla="*/ 681259 h 1362518"/>
              <a:gd name="connsiteX3" fmla="*/ 1725854 w 1725855"/>
              <a:gd name="connsiteY3" fmla="*/ 681259 h 1362518"/>
              <a:gd name="connsiteX4" fmla="*/ 1044595 w 1725855"/>
              <a:gd name="connsiteY4" fmla="*/ 1362518 h 1362518"/>
              <a:gd name="connsiteX5" fmla="*/ 0 w 1725855"/>
              <a:gd name="connsiteY5" fmla="*/ 1362518 h 1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5855" h="1362518">
                <a:moveTo>
                  <a:pt x="0" y="0"/>
                </a:moveTo>
                <a:lnTo>
                  <a:pt x="1044596" y="0"/>
                </a:lnTo>
                <a:cubicBezTo>
                  <a:pt x="1420845" y="0"/>
                  <a:pt x="1725855" y="305010"/>
                  <a:pt x="1725855" y="681259"/>
                </a:cubicBezTo>
                <a:lnTo>
                  <a:pt x="1725854" y="681259"/>
                </a:lnTo>
                <a:cubicBezTo>
                  <a:pt x="1725854" y="1057508"/>
                  <a:pt x="1420844" y="1362518"/>
                  <a:pt x="1044595" y="1362518"/>
                </a:cubicBezTo>
                <a:lnTo>
                  <a:pt x="0" y="1362518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63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CONDITION</a:t>
            </a:r>
          </a:p>
          <a:p>
            <a:pPr algn="ctr"/>
            <a:r>
              <a:rPr lang="en-US" altLang="ko-KR" sz="32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04</a:t>
            </a:r>
            <a:endParaRPr lang="ko-KR" altLang="en-US" sz="3200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9A1424-1DFC-E84F-62AD-46812B789D21}"/>
              </a:ext>
            </a:extLst>
          </p:cNvPr>
          <p:cNvSpPr/>
          <p:nvPr/>
        </p:nvSpPr>
        <p:spPr>
          <a:xfrm>
            <a:off x="3490704" y="3117197"/>
            <a:ext cx="7181850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의도 </a:t>
            </a:r>
            <a:r>
              <a:rPr lang="en-US" altLang="ko-KR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입장 전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 </a:t>
            </a:r>
            <a:r>
              <a:rPr lang="ko-KR" altLang="en-US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입장 후 이벤트 시스템의 예외처리</a:t>
            </a:r>
            <a:endParaRPr lang="ko-KR" altLang="ko-KR" sz="16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79B4D71-F5C7-C90E-0D34-81293D415C45}"/>
              </a:ext>
            </a:extLst>
          </p:cNvPr>
          <p:cNvSpPr/>
          <p:nvPr/>
        </p:nvSpPr>
        <p:spPr>
          <a:xfrm>
            <a:off x="-241300" y="-130175"/>
            <a:ext cx="12674600" cy="7251700"/>
          </a:xfrm>
          <a:custGeom>
            <a:avLst/>
            <a:gdLst>
              <a:gd name="connsiteX0" fmla="*/ 3722953 w 12674600"/>
              <a:gd name="connsiteY0" fmla="*/ 2032000 h 7251700"/>
              <a:gd name="connsiteX1" fmla="*/ 3722953 w 12674600"/>
              <a:gd name="connsiteY1" fmla="*/ 2735964 h 7251700"/>
              <a:gd name="connsiteX2" fmla="*/ 10764742 w 12674600"/>
              <a:gd name="connsiteY2" fmla="*/ 2735964 h 7251700"/>
              <a:gd name="connsiteX3" fmla="*/ 10764742 w 12674600"/>
              <a:gd name="connsiteY3" fmla="*/ 2032000 h 7251700"/>
              <a:gd name="connsiteX4" fmla="*/ 0 w 12674600"/>
              <a:gd name="connsiteY4" fmla="*/ 0 h 7251700"/>
              <a:gd name="connsiteX5" fmla="*/ 12674600 w 12674600"/>
              <a:gd name="connsiteY5" fmla="*/ 0 h 7251700"/>
              <a:gd name="connsiteX6" fmla="*/ 12674600 w 12674600"/>
              <a:gd name="connsiteY6" fmla="*/ 7251700 h 7251700"/>
              <a:gd name="connsiteX7" fmla="*/ 0 w 12674600"/>
              <a:gd name="connsiteY7" fmla="*/ 7251700 h 725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74600" h="7251700">
                <a:moveTo>
                  <a:pt x="3722953" y="2032000"/>
                </a:moveTo>
                <a:lnTo>
                  <a:pt x="3722953" y="2735964"/>
                </a:lnTo>
                <a:lnTo>
                  <a:pt x="10764742" y="2735964"/>
                </a:lnTo>
                <a:lnTo>
                  <a:pt x="10764742" y="2032000"/>
                </a:lnTo>
                <a:close/>
                <a:moveTo>
                  <a:pt x="0" y="0"/>
                </a:moveTo>
                <a:lnTo>
                  <a:pt x="12674600" y="0"/>
                </a:lnTo>
                <a:lnTo>
                  <a:pt x="12674600" y="7251700"/>
                </a:lnTo>
                <a:lnTo>
                  <a:pt x="0" y="7251700"/>
                </a:lnTo>
                <a:close/>
              </a:path>
            </a:pathLst>
          </a:cu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38DD2B-879C-B3C9-CB78-41FFBD87B081}"/>
              </a:ext>
            </a:extLst>
          </p:cNvPr>
          <p:cNvSpPr/>
          <p:nvPr/>
        </p:nvSpPr>
        <p:spPr>
          <a:xfrm>
            <a:off x="3068731" y="209808"/>
            <a:ext cx="6284991" cy="10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예시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 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드랍 아이템의 임시 보관 상태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패스 오브 </a:t>
            </a:r>
            <a:r>
              <a:rPr lang="ko-KR" altLang="en-US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엑자일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–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강탈 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  <a:endParaRPr lang="ko-KR" altLang="en-US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4D3D84B-2CB4-3290-0EA5-B4F98B57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49" y="3042019"/>
            <a:ext cx="2062540" cy="2151014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4E75DB0-0490-F418-B93A-3CE6E01C6A71}"/>
              </a:ext>
            </a:extLst>
          </p:cNvPr>
          <p:cNvSpPr/>
          <p:nvPr/>
        </p:nvSpPr>
        <p:spPr>
          <a:xfrm>
            <a:off x="5736521" y="3860263"/>
            <a:ext cx="723153" cy="502023"/>
          </a:xfrm>
          <a:prstGeom prst="rightArrow">
            <a:avLst/>
          </a:prstGeom>
          <a:solidFill>
            <a:srgbClr val="99D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BDD7D1-4DD4-5DD5-C13B-8F7CA91DC31E}"/>
              </a:ext>
            </a:extLst>
          </p:cNvPr>
          <p:cNvSpPr/>
          <p:nvPr/>
        </p:nvSpPr>
        <p:spPr>
          <a:xfrm>
            <a:off x="5429595" y="5493349"/>
            <a:ext cx="1353659" cy="643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미션 진행중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사망시</a:t>
            </a:r>
            <a:endParaRPr lang="ko-KR" altLang="en-US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A34209-0323-8667-BD21-30E49233477F}"/>
              </a:ext>
            </a:extLst>
          </p:cNvPr>
          <p:cNvSpPr/>
          <p:nvPr/>
        </p:nvSpPr>
        <p:spPr>
          <a:xfrm>
            <a:off x="1743221" y="5887242"/>
            <a:ext cx="3015958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미션 진행중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감정 주문서 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&amp; “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보호의 연결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스킬 </a:t>
            </a:r>
            <a:r>
              <a:rPr lang="ko-KR" altLang="en-US" sz="14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젬을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획득하여 인벤토리 내에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임시 보관 상태 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표시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endParaRPr lang="ko-KR" altLang="en-US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816CAB-747F-752D-A6BC-BCA77529B2F6}"/>
              </a:ext>
            </a:extLst>
          </p:cNvPr>
          <p:cNvSpPr/>
          <p:nvPr/>
        </p:nvSpPr>
        <p:spPr>
          <a:xfrm>
            <a:off x="8137193" y="5611257"/>
            <a:ext cx="2433058" cy="643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임시 보관 상태 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아이템은 바닥에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드랍되고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부활주문서를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사용하거나 임무를 포기한다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A02E80-C4C8-4E58-CACD-6CF6D63F394D}"/>
              </a:ext>
            </a:extLst>
          </p:cNvPr>
          <p:cNvGrpSpPr/>
          <p:nvPr/>
        </p:nvGrpSpPr>
        <p:grpSpPr>
          <a:xfrm>
            <a:off x="2656941" y="3860263"/>
            <a:ext cx="1066949" cy="552527"/>
            <a:chOff x="2656941" y="3860263"/>
            <a:chExt cx="1066949" cy="552527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B642908C-A964-32D1-3633-C45E83DC7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941" y="3860263"/>
              <a:ext cx="1066949" cy="55252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6EF094-224F-018E-DE8B-28C80D4F2FF8}"/>
                </a:ext>
              </a:extLst>
            </p:cNvPr>
            <p:cNvSpPr/>
            <p:nvPr/>
          </p:nvSpPr>
          <p:spPr>
            <a:xfrm>
              <a:off x="2922516" y="4137776"/>
              <a:ext cx="251331" cy="23494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A300F2F-D0DF-8ABA-DE89-692AA09E9A5E}"/>
                </a:ext>
              </a:extLst>
            </p:cNvPr>
            <p:cNvSpPr/>
            <p:nvPr/>
          </p:nvSpPr>
          <p:spPr>
            <a:xfrm>
              <a:off x="3423410" y="4145396"/>
              <a:ext cx="251331" cy="23494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2955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4B8B8F-6837-EA98-98A4-2FCF3DA0CD84}"/>
              </a:ext>
            </a:extLst>
          </p:cNvPr>
          <p:cNvGrpSpPr/>
          <p:nvPr/>
        </p:nvGrpSpPr>
        <p:grpSpPr>
          <a:xfrm>
            <a:off x="1691929" y="1485047"/>
            <a:ext cx="9514420" cy="1626857"/>
            <a:chOff x="1780829" y="1488261"/>
            <a:chExt cx="9514420" cy="162685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CAABC9B-13AC-F49B-0E72-C2C54BE1F2AD}"/>
                </a:ext>
              </a:extLst>
            </p:cNvPr>
            <p:cNvSpPr/>
            <p:nvPr/>
          </p:nvSpPr>
          <p:spPr>
            <a:xfrm>
              <a:off x="1780829" y="1488261"/>
              <a:ext cx="9514420" cy="1626857"/>
            </a:xfrm>
            <a:prstGeom prst="roundRect">
              <a:avLst>
                <a:gd name="adj" fmla="val 50000"/>
              </a:avLst>
            </a:prstGeom>
            <a:solidFill>
              <a:srgbClr val="363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8AD9A0-AC1D-6475-D03E-B21BDD4819BA}"/>
                </a:ext>
              </a:extLst>
            </p:cNvPr>
            <p:cNvSpPr txBox="1"/>
            <p:nvPr/>
          </p:nvSpPr>
          <p:spPr>
            <a:xfrm>
              <a:off x="3602303" y="1528615"/>
              <a:ext cx="7192697" cy="1371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l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입장 전 유저의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인벤토리 소지 수 상황 </a:t>
              </a:r>
              <a:r>
                <a:rPr lang="en-US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/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최대 가방 용량을 체크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하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고 예외 상황이 발생 시 </a:t>
              </a:r>
              <a:r>
                <a:rPr lang="ko-KR" altLang="ko-KR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입장을 제한</a:t>
              </a:r>
              <a:r>
                <a:rPr lang="ko-KR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을 한다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  <a:p>
              <a:pPr marL="171450" lvl="0" indent="-171450" algn="l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(</a:t>
              </a:r>
              <a:r>
                <a:rPr lang="ko-KR" altLang="en-US" sz="1200" kern="100" dirty="0">
                  <a:solidFill>
                    <a:srgbClr val="FF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추가적인 개발 발생 예상 </a:t>
              </a:r>
              <a:r>
                <a:rPr lang="en-US" altLang="ko-KR" sz="1200" kern="100" dirty="0">
                  <a:solidFill>
                    <a:srgbClr val="FF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– </a:t>
              </a:r>
              <a:r>
                <a:rPr lang="ko-KR" altLang="en-US" sz="1200" kern="100" dirty="0">
                  <a:solidFill>
                    <a:srgbClr val="FF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아이템 임시 보관 상태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)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플레이어가 </a:t>
              </a:r>
              <a:r>
                <a:rPr lang="ko-KR" altLang="en-US" sz="1200" kern="100" dirty="0" err="1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드랍된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아이템을 주우면 인벤토리에 들어오되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                            </a:t>
              </a:r>
              <a:r>
                <a:rPr lang="ko-KR" altLang="en-US" sz="1200" kern="100" dirty="0">
                  <a:solidFill>
                    <a:srgbClr val="99D45E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임시 보관 상태</a:t>
              </a:r>
              <a:r>
                <a:rPr lang="ko-KR" altLang="en-US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가 되어</a:t>
              </a:r>
              <a:r>
                <a:rPr lang="en-US" altLang="ko-KR" sz="1200" kern="1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해당 스테이지를 클리어 하기 전 까지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사용 할 수 없다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단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, 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클리어 시 해당 상태는 해제된다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  <a:endPara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 marL="171450" lvl="0" indent="-171450" algn="l" latinLnBrk="1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몬스터의 레벨은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유저의 난이도 선택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에 따라 플레이어의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레벨에 맞게 조정</a:t>
              </a:r>
              <a:r>
                <a:rPr lang="ko-KR" altLang="en-US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이 되거나 </a:t>
              </a:r>
              <a:r>
                <a:rPr lang="ko-KR" altLang="en-US" sz="1200" kern="100" dirty="0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상향 되어 </a:t>
              </a:r>
              <a:r>
                <a:rPr lang="ko-KR" altLang="en-US" sz="1200" kern="100" dirty="0" err="1">
                  <a:solidFill>
                    <a:srgbClr val="99D45E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스케일링</a:t>
              </a:r>
              <a:r>
                <a:rPr lang="ko-KR" altLang="en-US" sz="1200" kern="100" dirty="0" err="1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된다</a:t>
              </a:r>
              <a:r>
                <a:rPr lang="en-US" altLang="ko-KR" sz="1200" kern="100" dirty="0">
                  <a:solidFill>
                    <a:schemeClr val="bg1"/>
                  </a:solidFill>
                  <a:effectLst/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0DB2D04-0525-AB6B-38F9-956D7D462166}"/>
              </a:ext>
            </a:extLst>
          </p:cNvPr>
          <p:cNvGrpSpPr/>
          <p:nvPr/>
        </p:nvGrpSpPr>
        <p:grpSpPr>
          <a:xfrm>
            <a:off x="1698279" y="4367508"/>
            <a:ext cx="9514420" cy="1626857"/>
            <a:chOff x="1789538" y="1488261"/>
            <a:chExt cx="9514420" cy="162685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E5AAF7B-A8C6-121F-F6AC-FDCE06CC4166}"/>
                </a:ext>
              </a:extLst>
            </p:cNvPr>
            <p:cNvSpPr/>
            <p:nvPr/>
          </p:nvSpPr>
          <p:spPr>
            <a:xfrm>
              <a:off x="1789538" y="1488261"/>
              <a:ext cx="9514420" cy="1626857"/>
            </a:xfrm>
            <a:prstGeom prst="roundRect">
              <a:avLst>
                <a:gd name="adj" fmla="val 50000"/>
              </a:avLst>
            </a:prstGeom>
            <a:solidFill>
              <a:srgbClr val="363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 marL="171450" indent="-171450" algn="ctr">
                <a:buFont typeface="Arial" panose="020B0604020202020204" pitchFamily="34" charset="0"/>
                <a:buChar char="•"/>
              </a:pPr>
              <a:endParaRPr lang="ko-KR" altLang="en-US" sz="12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93C17F-7645-B37F-70C6-693A4AF90046}"/>
                </a:ext>
              </a:extLst>
            </p:cNvPr>
            <p:cNvSpPr txBox="1"/>
            <p:nvPr/>
          </p:nvSpPr>
          <p:spPr>
            <a:xfrm>
              <a:off x="3602303" y="1733411"/>
              <a:ext cx="70417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0" indent="-171450" algn="l" latinLnBrk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endParaRPr lang="ko-KR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9086D1-4731-622B-FFAB-93BC0A45C488}"/>
              </a:ext>
            </a:extLst>
          </p:cNvPr>
          <p:cNvSpPr/>
          <p:nvPr/>
        </p:nvSpPr>
        <p:spPr>
          <a:xfrm>
            <a:off x="3487263" y="6116315"/>
            <a:ext cx="7979746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의도 </a:t>
            </a:r>
            <a:r>
              <a:rPr lang="en-US" altLang="ko-KR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경매장 거래가 가능한 유료재화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장비의 가치를 보존하고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</a:p>
          <a:p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           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시스템의</a:t>
            </a:r>
            <a:r>
              <a:rPr lang="en-US" altLang="ko-KR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장기 정착화 및 </a:t>
            </a:r>
            <a:r>
              <a:rPr lang="ko-KR" altLang="en-US" sz="1600" kern="1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기획의도외의</a:t>
            </a:r>
            <a:r>
              <a:rPr lang="ko-KR" altLang="en-US" sz="1600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활용 방지</a:t>
            </a:r>
            <a:endParaRPr lang="ko-KR" altLang="en-US" sz="1600" dirty="0">
              <a:solidFill>
                <a:srgbClr val="363C52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3A9EA-08CE-6109-69C4-1C5F039B9AED}"/>
              </a:ext>
            </a:extLst>
          </p:cNvPr>
          <p:cNvSpPr txBox="1"/>
          <p:nvPr/>
        </p:nvSpPr>
        <p:spPr>
          <a:xfrm>
            <a:off x="3519753" y="4354132"/>
            <a:ext cx="7041789" cy="164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드랍되는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모든 재화 아이템은 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전용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으로 제한하여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경매장 등록이 불가능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하도록 한다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추가적인 개발 발생 예상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– </a:t>
            </a:r>
            <a:r>
              <a:rPr lang="ko-KR" altLang="en-US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캐릭터 귀속 제한 추가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모든 연금술 재료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환금 재료 아이템은 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캐릭터 귀속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으로     제한하여 창고를 통해 계정 내 다른 캐릭터에 전달 할 수 없게 처리한다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추가적인 개발 발생 예상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– </a:t>
            </a:r>
            <a:r>
              <a:rPr lang="ko-KR" altLang="en-US" sz="1200" kern="100" dirty="0" err="1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티어</a:t>
            </a:r>
            <a:r>
              <a:rPr lang="ko-KR" altLang="en-US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제한 기준 추가</a:t>
            </a:r>
            <a:r>
              <a:rPr lang="en-US" altLang="ko-KR" sz="1200" kern="100" dirty="0">
                <a:solidFill>
                  <a:schemeClr val="bg1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권능 추가 에센스의 경우 최대 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25</a:t>
            </a: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티어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이하의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장비로만            </a:t>
            </a: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인챈트가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가능하도록 제한하고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에센스를 사용했을 경우 해당 장비는 </a:t>
            </a:r>
            <a:r>
              <a:rPr lang="ko-KR" altLang="en-US" sz="1200" kern="100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캐릭터 </a:t>
            </a:r>
            <a:r>
              <a:rPr lang="ko-KR" altLang="en-US" sz="1200" kern="100" dirty="0" err="1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귀속화</a:t>
            </a:r>
            <a:r>
              <a:rPr lang="ko-KR" altLang="en-US" sz="1200" kern="100" dirty="0" err="1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한다</a:t>
            </a:r>
            <a:r>
              <a:rPr lang="en-US" altLang="ko-KR" sz="1200" kern="1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A1E5EB-9495-4956-1DF3-EB73CE736250}"/>
              </a:ext>
            </a:extLst>
          </p:cNvPr>
          <p:cNvGrpSpPr/>
          <p:nvPr/>
        </p:nvGrpSpPr>
        <p:grpSpPr>
          <a:xfrm>
            <a:off x="-610720" y="295522"/>
            <a:ext cx="6804690" cy="469900"/>
            <a:chOff x="-715816" y="1255713"/>
            <a:chExt cx="4917141" cy="4699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C753C5-397F-BAF8-1C19-1D8E52E7A1BF}"/>
                </a:ext>
              </a:extLst>
            </p:cNvPr>
            <p:cNvSpPr/>
            <p:nvPr/>
          </p:nvSpPr>
          <p:spPr>
            <a:xfrm>
              <a:off x="-715816" y="1255713"/>
              <a:ext cx="4917141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시스템의 제약조건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 제약조건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3C07D6C-486B-0826-6169-12F3F8B57446}"/>
                </a:ext>
              </a:extLst>
            </p:cNvPr>
            <p:cNvCxnSpPr>
              <a:cxnSpLocks/>
            </p:cNvCxnSpPr>
            <p:nvPr/>
          </p:nvCxnSpPr>
          <p:spPr>
            <a:xfrm>
              <a:off x="122087" y="1725613"/>
              <a:ext cx="2088906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8B737D8-BF1C-2685-D0D7-BBE60ACE35B9}"/>
              </a:ext>
            </a:extLst>
          </p:cNvPr>
          <p:cNvSpPr/>
          <p:nvPr/>
        </p:nvSpPr>
        <p:spPr>
          <a:xfrm>
            <a:off x="1696691" y="981586"/>
            <a:ext cx="1782200" cy="1319452"/>
          </a:xfrm>
          <a:custGeom>
            <a:avLst/>
            <a:gdLst>
              <a:gd name="connsiteX0" fmla="*/ 0 w 1725855"/>
              <a:gd name="connsiteY0" fmla="*/ 0 h 1362518"/>
              <a:gd name="connsiteX1" fmla="*/ 1044596 w 1725855"/>
              <a:gd name="connsiteY1" fmla="*/ 0 h 1362518"/>
              <a:gd name="connsiteX2" fmla="*/ 1725855 w 1725855"/>
              <a:gd name="connsiteY2" fmla="*/ 681259 h 1362518"/>
              <a:gd name="connsiteX3" fmla="*/ 1725854 w 1725855"/>
              <a:gd name="connsiteY3" fmla="*/ 681259 h 1362518"/>
              <a:gd name="connsiteX4" fmla="*/ 1044595 w 1725855"/>
              <a:gd name="connsiteY4" fmla="*/ 1362518 h 1362518"/>
              <a:gd name="connsiteX5" fmla="*/ 0 w 1725855"/>
              <a:gd name="connsiteY5" fmla="*/ 1362518 h 1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5855" h="1362518">
                <a:moveTo>
                  <a:pt x="0" y="0"/>
                </a:moveTo>
                <a:lnTo>
                  <a:pt x="1044596" y="0"/>
                </a:lnTo>
                <a:cubicBezTo>
                  <a:pt x="1420845" y="0"/>
                  <a:pt x="1725855" y="305010"/>
                  <a:pt x="1725855" y="681259"/>
                </a:cubicBezTo>
                <a:lnTo>
                  <a:pt x="1725854" y="681259"/>
                </a:lnTo>
                <a:cubicBezTo>
                  <a:pt x="1725854" y="1057508"/>
                  <a:pt x="1420844" y="1362518"/>
                  <a:pt x="1044595" y="1362518"/>
                </a:cubicBezTo>
                <a:lnTo>
                  <a:pt x="0" y="1362518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63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CONDITION</a:t>
            </a:r>
          </a:p>
          <a:p>
            <a:pPr algn="ctr"/>
            <a:r>
              <a:rPr lang="en-US" altLang="ko-KR" sz="32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03</a:t>
            </a:r>
            <a:endParaRPr lang="ko-KR" altLang="en-US" sz="3200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0C9376F3-1D78-ED56-B16D-63185B76D3E9}"/>
              </a:ext>
            </a:extLst>
          </p:cNvPr>
          <p:cNvSpPr/>
          <p:nvPr/>
        </p:nvSpPr>
        <p:spPr>
          <a:xfrm>
            <a:off x="1701454" y="3873582"/>
            <a:ext cx="1782200" cy="1319452"/>
          </a:xfrm>
          <a:custGeom>
            <a:avLst/>
            <a:gdLst>
              <a:gd name="connsiteX0" fmla="*/ 0 w 1725855"/>
              <a:gd name="connsiteY0" fmla="*/ 0 h 1362518"/>
              <a:gd name="connsiteX1" fmla="*/ 1044596 w 1725855"/>
              <a:gd name="connsiteY1" fmla="*/ 0 h 1362518"/>
              <a:gd name="connsiteX2" fmla="*/ 1725855 w 1725855"/>
              <a:gd name="connsiteY2" fmla="*/ 681259 h 1362518"/>
              <a:gd name="connsiteX3" fmla="*/ 1725854 w 1725855"/>
              <a:gd name="connsiteY3" fmla="*/ 681259 h 1362518"/>
              <a:gd name="connsiteX4" fmla="*/ 1044595 w 1725855"/>
              <a:gd name="connsiteY4" fmla="*/ 1362518 h 1362518"/>
              <a:gd name="connsiteX5" fmla="*/ 0 w 1725855"/>
              <a:gd name="connsiteY5" fmla="*/ 1362518 h 1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5855" h="1362518">
                <a:moveTo>
                  <a:pt x="0" y="0"/>
                </a:moveTo>
                <a:lnTo>
                  <a:pt x="1044596" y="0"/>
                </a:lnTo>
                <a:cubicBezTo>
                  <a:pt x="1420845" y="0"/>
                  <a:pt x="1725855" y="305010"/>
                  <a:pt x="1725855" y="681259"/>
                </a:cubicBezTo>
                <a:lnTo>
                  <a:pt x="1725854" y="681259"/>
                </a:lnTo>
                <a:cubicBezTo>
                  <a:pt x="1725854" y="1057508"/>
                  <a:pt x="1420844" y="1362518"/>
                  <a:pt x="1044595" y="1362518"/>
                </a:cubicBezTo>
                <a:lnTo>
                  <a:pt x="0" y="1362518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363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CONDITION</a:t>
            </a:r>
          </a:p>
          <a:p>
            <a:pPr algn="ctr"/>
            <a:r>
              <a:rPr lang="en-US" altLang="ko-KR" sz="3200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04</a:t>
            </a:r>
            <a:endParaRPr lang="ko-KR" altLang="en-US" sz="3200" dirty="0">
              <a:solidFill>
                <a:srgbClr val="363C52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9A1424-1DFC-E84F-62AD-46812B789D21}"/>
              </a:ext>
            </a:extLst>
          </p:cNvPr>
          <p:cNvSpPr/>
          <p:nvPr/>
        </p:nvSpPr>
        <p:spPr>
          <a:xfrm>
            <a:off x="3490704" y="3117197"/>
            <a:ext cx="7181850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의도 </a:t>
            </a:r>
            <a:r>
              <a:rPr lang="en-US" altLang="ko-KR" dirty="0">
                <a:solidFill>
                  <a:srgbClr val="363C52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: </a:t>
            </a:r>
            <a:r>
              <a:rPr lang="ko-KR" altLang="en-US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입장 전 </a:t>
            </a:r>
            <a:r>
              <a:rPr lang="en-US" altLang="ko-KR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 </a:t>
            </a:r>
            <a:r>
              <a:rPr lang="ko-KR" altLang="en-US" sz="16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입장 후 이벤트 시스템의 예외처리</a:t>
            </a:r>
            <a:endParaRPr lang="ko-KR" altLang="ko-KR" sz="16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79B4D71-F5C7-C90E-0D34-81293D415C45}"/>
              </a:ext>
            </a:extLst>
          </p:cNvPr>
          <p:cNvSpPr/>
          <p:nvPr/>
        </p:nvSpPr>
        <p:spPr>
          <a:xfrm>
            <a:off x="-241300" y="-139140"/>
            <a:ext cx="12674600" cy="7251700"/>
          </a:xfrm>
          <a:custGeom>
            <a:avLst/>
            <a:gdLst>
              <a:gd name="connsiteX0" fmla="*/ 3722953 w 12674600"/>
              <a:gd name="connsiteY0" fmla="*/ 2032000 h 7251700"/>
              <a:gd name="connsiteX1" fmla="*/ 3722953 w 12674600"/>
              <a:gd name="connsiteY1" fmla="*/ 2735964 h 7251700"/>
              <a:gd name="connsiteX2" fmla="*/ 10764742 w 12674600"/>
              <a:gd name="connsiteY2" fmla="*/ 2735964 h 7251700"/>
              <a:gd name="connsiteX3" fmla="*/ 10764742 w 12674600"/>
              <a:gd name="connsiteY3" fmla="*/ 2032000 h 7251700"/>
              <a:gd name="connsiteX4" fmla="*/ 0 w 12674600"/>
              <a:gd name="connsiteY4" fmla="*/ 0 h 7251700"/>
              <a:gd name="connsiteX5" fmla="*/ 12674600 w 12674600"/>
              <a:gd name="connsiteY5" fmla="*/ 0 h 7251700"/>
              <a:gd name="connsiteX6" fmla="*/ 12674600 w 12674600"/>
              <a:gd name="connsiteY6" fmla="*/ 7251700 h 7251700"/>
              <a:gd name="connsiteX7" fmla="*/ 0 w 12674600"/>
              <a:gd name="connsiteY7" fmla="*/ 7251700 h 725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74600" h="7251700">
                <a:moveTo>
                  <a:pt x="3722953" y="2032000"/>
                </a:moveTo>
                <a:lnTo>
                  <a:pt x="3722953" y="2735964"/>
                </a:lnTo>
                <a:lnTo>
                  <a:pt x="10764742" y="2735964"/>
                </a:lnTo>
                <a:lnTo>
                  <a:pt x="10764742" y="2032000"/>
                </a:lnTo>
                <a:close/>
                <a:moveTo>
                  <a:pt x="0" y="0"/>
                </a:moveTo>
                <a:lnTo>
                  <a:pt x="12674600" y="0"/>
                </a:lnTo>
                <a:lnTo>
                  <a:pt x="12674600" y="7251700"/>
                </a:lnTo>
                <a:lnTo>
                  <a:pt x="0" y="7251700"/>
                </a:lnTo>
                <a:close/>
              </a:path>
            </a:pathLst>
          </a:cu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C4E75DB0-0490-F418-B93A-3CE6E01C6A71}"/>
              </a:ext>
            </a:extLst>
          </p:cNvPr>
          <p:cNvSpPr/>
          <p:nvPr/>
        </p:nvSpPr>
        <p:spPr>
          <a:xfrm>
            <a:off x="5736521" y="3860263"/>
            <a:ext cx="723153" cy="502023"/>
          </a:xfrm>
          <a:prstGeom prst="rightArrow">
            <a:avLst/>
          </a:prstGeom>
          <a:solidFill>
            <a:srgbClr val="99D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BDD7D1-4DD4-5DD5-C13B-8F7CA91DC31E}"/>
              </a:ext>
            </a:extLst>
          </p:cNvPr>
          <p:cNvSpPr/>
          <p:nvPr/>
        </p:nvSpPr>
        <p:spPr>
          <a:xfrm>
            <a:off x="5429595" y="5379049"/>
            <a:ext cx="1353659" cy="643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미션 </a:t>
            </a:r>
            <a:r>
              <a:rPr lang="ko-KR" altLang="en-US" sz="14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성공시</a:t>
            </a:r>
            <a:endParaRPr lang="ko-KR" altLang="en-US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A34209-0323-8667-BD21-30E49233477F}"/>
              </a:ext>
            </a:extLst>
          </p:cNvPr>
          <p:cNvSpPr/>
          <p:nvPr/>
        </p:nvSpPr>
        <p:spPr>
          <a:xfrm>
            <a:off x="1743221" y="5887242"/>
            <a:ext cx="3015958" cy="500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미션 진행중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감정 주문서 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&amp; “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보호의 연결</a:t>
            </a:r>
            <a:r>
              <a:rPr lang="en-US" altLang="ko-KR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스킬 </a:t>
            </a:r>
            <a:r>
              <a:rPr lang="ko-KR" altLang="en-US" sz="14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젬을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획득하여 인벤토리 내에 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임시 보관 상태 </a:t>
            </a:r>
            <a:r>
              <a:rPr lang="ko-KR" altLang="en-US" sz="14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표시</a:t>
            </a:r>
            <a:endParaRPr lang="en-US" altLang="ko-KR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endParaRPr lang="ko-KR" altLang="en-US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A5AB7B-7A93-CA96-7AEF-9DBD6CC0A869}"/>
              </a:ext>
            </a:extLst>
          </p:cNvPr>
          <p:cNvGrpSpPr/>
          <p:nvPr/>
        </p:nvGrpSpPr>
        <p:grpSpPr>
          <a:xfrm>
            <a:off x="2656941" y="3860263"/>
            <a:ext cx="1066949" cy="552527"/>
            <a:chOff x="2656941" y="3860263"/>
            <a:chExt cx="1066949" cy="552527"/>
          </a:xfrm>
        </p:grpSpPr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2C696EA0-2EB5-2614-1AE5-AF959C9D7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941" y="3860263"/>
              <a:ext cx="1066949" cy="552527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B8F78D3-0B08-D393-3E49-CCC7C23CED51}"/>
                </a:ext>
              </a:extLst>
            </p:cNvPr>
            <p:cNvSpPr/>
            <p:nvPr/>
          </p:nvSpPr>
          <p:spPr>
            <a:xfrm>
              <a:off x="2922516" y="4137776"/>
              <a:ext cx="251331" cy="23494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2CE59D1-AE1E-CC54-A0D8-5903A4DAC3BE}"/>
                </a:ext>
              </a:extLst>
            </p:cNvPr>
            <p:cNvSpPr/>
            <p:nvPr/>
          </p:nvSpPr>
          <p:spPr>
            <a:xfrm>
              <a:off x="3423410" y="4145396"/>
              <a:ext cx="251331" cy="23494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F816CAB-747F-752D-A6BC-BCA77529B2F6}"/>
              </a:ext>
            </a:extLst>
          </p:cNvPr>
          <p:cNvSpPr/>
          <p:nvPr/>
        </p:nvSpPr>
        <p:spPr>
          <a:xfrm>
            <a:off x="8266942" y="5471833"/>
            <a:ext cx="2107758" cy="643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임시 보관 상태가 해제</a:t>
            </a:r>
            <a:r>
              <a:rPr lang="ko-KR" altLang="en-US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되고</a:t>
            </a:r>
            <a:endParaRPr lang="en-US" altLang="ko-KR" sz="1400" dirty="0">
              <a:solidFill>
                <a:schemeClr val="bg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유저 소유의 아이템이 된다</a:t>
            </a:r>
            <a:r>
              <a:rPr lang="en-US" altLang="ko-KR" sz="14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ko-KR" altLang="en-US" sz="14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331D5A8-AF1F-C13D-3DC5-DF4DC49FF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246" y="3869132"/>
            <a:ext cx="1066949" cy="55252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288696-3DB2-6446-D7B5-4E7B49054548}"/>
              </a:ext>
            </a:extLst>
          </p:cNvPr>
          <p:cNvSpPr/>
          <p:nvPr/>
        </p:nvSpPr>
        <p:spPr>
          <a:xfrm>
            <a:off x="9108141" y="4199525"/>
            <a:ext cx="212680" cy="173198"/>
          </a:xfrm>
          <a:prstGeom prst="rect">
            <a:avLst/>
          </a:prstGeom>
          <a:solidFill>
            <a:schemeClr val="tx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1F2172-424A-162C-F4B3-03CAA7C06AAF}"/>
              </a:ext>
            </a:extLst>
          </p:cNvPr>
          <p:cNvSpPr/>
          <p:nvPr/>
        </p:nvSpPr>
        <p:spPr>
          <a:xfrm>
            <a:off x="9608716" y="4199981"/>
            <a:ext cx="212680" cy="172742"/>
          </a:xfrm>
          <a:prstGeom prst="rect">
            <a:avLst/>
          </a:prstGeom>
          <a:solidFill>
            <a:schemeClr val="tx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48DEB3-91DF-6B44-70F8-1505FA4AC8F2}"/>
              </a:ext>
            </a:extLst>
          </p:cNvPr>
          <p:cNvSpPr/>
          <p:nvPr/>
        </p:nvSpPr>
        <p:spPr>
          <a:xfrm>
            <a:off x="3068731" y="209808"/>
            <a:ext cx="6284991" cy="1009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예시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 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드랍 아이템의 임시 보관 상태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패스 오브 </a:t>
            </a:r>
            <a:r>
              <a:rPr lang="ko-KR" altLang="en-US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엑자일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–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강탈 </a:t>
            </a: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  <a:endParaRPr lang="ko-KR" altLang="en-US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5660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7BF361-783F-FCF6-6A2E-0C350BF2A9B1}"/>
              </a:ext>
            </a:extLst>
          </p:cNvPr>
          <p:cNvGrpSpPr/>
          <p:nvPr/>
        </p:nvGrpSpPr>
        <p:grpSpPr>
          <a:xfrm>
            <a:off x="-1294197" y="295275"/>
            <a:ext cx="8857055" cy="469900"/>
            <a:chOff x="-421233" y="1255713"/>
            <a:chExt cx="2838379" cy="469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ED901D-A643-28D5-C5F1-8437FB819370}"/>
                </a:ext>
              </a:extLst>
            </p:cNvPr>
            <p:cNvSpPr/>
            <p:nvPr/>
          </p:nvSpPr>
          <p:spPr>
            <a:xfrm>
              <a:off x="-421233" y="1255713"/>
              <a:ext cx="2838379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 진행도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이벤트 시스템의 상세 플로우 차트  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7897C6-E26A-0137-FE3C-A7A064AAEA66}"/>
                </a:ext>
              </a:extLst>
            </p:cNvPr>
            <p:cNvCxnSpPr>
              <a:cxnSpLocks/>
            </p:cNvCxnSpPr>
            <p:nvPr/>
          </p:nvCxnSpPr>
          <p:spPr>
            <a:xfrm>
              <a:off x="172056" y="1725613"/>
              <a:ext cx="712766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hlinkClick r:id="rId2" action="ppaction://hlinkfile"/>
            <a:extLst>
              <a:ext uri="{FF2B5EF4-FFF2-40B4-BE49-F238E27FC236}">
                <a16:creationId xmlns:a16="http://schemas.microsoft.com/office/drawing/2014/main" id="{0FF30FE1-E580-C7DD-003F-68FC8162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75" y="1993900"/>
            <a:ext cx="6221486" cy="3771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6F90ED-8F57-8A84-453C-2F87C9022926}"/>
              </a:ext>
            </a:extLst>
          </p:cNvPr>
          <p:cNvSpPr txBox="1"/>
          <p:nvPr/>
        </p:nvSpPr>
        <p:spPr>
          <a:xfrm>
            <a:off x="3050993" y="6038850"/>
            <a:ext cx="610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* </a:t>
            </a:r>
            <a:r>
              <a:rPr lang="ko-KR" altLang="en-US" sz="1400" dirty="0">
                <a:solidFill>
                  <a:srgbClr val="00206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위 이미지를 클릭 시 시스템의 전체 진행도가 설계된 엑셀 파일로 연결됩니다 </a:t>
            </a:r>
            <a:r>
              <a:rPr lang="en-US" altLang="ko-KR" sz="1400" dirty="0">
                <a:solidFill>
                  <a:srgbClr val="00206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6247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7BF361-783F-FCF6-6A2E-0C350BF2A9B1}"/>
              </a:ext>
            </a:extLst>
          </p:cNvPr>
          <p:cNvGrpSpPr/>
          <p:nvPr/>
        </p:nvGrpSpPr>
        <p:grpSpPr>
          <a:xfrm>
            <a:off x="-283955" y="295275"/>
            <a:ext cx="8556010" cy="469900"/>
            <a:chOff x="6981" y="1255713"/>
            <a:chExt cx="1959353" cy="4699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ED901D-A643-28D5-C5F1-8437FB819370}"/>
                </a:ext>
              </a:extLst>
            </p:cNvPr>
            <p:cNvSpPr/>
            <p:nvPr/>
          </p:nvSpPr>
          <p:spPr>
            <a:xfrm>
              <a:off x="6981" y="1255713"/>
              <a:ext cx="1959353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필요 테이블 분석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해당 이벤트에 필요한 리소스 테이블 분석 및 </a:t>
              </a:r>
              <a:r>
                <a:rPr lang="ko-KR" altLang="en-US" sz="1600" dirty="0" err="1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역설계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97897C6-E26A-0137-FE3C-A7A064AAEA6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28" y="1725613"/>
              <a:ext cx="590654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B80175-EF35-E16A-36B2-5A91F838ACEB}"/>
              </a:ext>
            </a:extLst>
          </p:cNvPr>
          <p:cNvSpPr/>
          <p:nvPr/>
        </p:nvSpPr>
        <p:spPr>
          <a:xfrm>
            <a:off x="0" y="2000250"/>
            <a:ext cx="6096000" cy="1276345"/>
          </a:xfrm>
          <a:prstGeom prst="rect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16C012-CEFE-753A-4A64-A4A761466088}"/>
              </a:ext>
            </a:extLst>
          </p:cNvPr>
          <p:cNvSpPr/>
          <p:nvPr/>
        </p:nvSpPr>
        <p:spPr>
          <a:xfrm>
            <a:off x="6096000" y="2000249"/>
            <a:ext cx="6101715" cy="1276345"/>
          </a:xfrm>
          <a:prstGeom prst="rect">
            <a:avLst/>
          </a:prstGeom>
          <a:solidFill>
            <a:srgbClr val="18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0E7E2-388A-61EC-D838-2BD0256A2581}"/>
              </a:ext>
            </a:extLst>
          </p:cNvPr>
          <p:cNvSpPr txBox="1"/>
          <p:nvPr/>
        </p:nvSpPr>
        <p:spPr>
          <a:xfrm>
            <a:off x="2752040" y="2050118"/>
            <a:ext cx="2774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기존 사용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데이터 테이블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37788-9E3B-53D5-2B84-33B307101A19}"/>
              </a:ext>
            </a:extLst>
          </p:cNvPr>
          <p:cNvSpPr txBox="1"/>
          <p:nvPr/>
        </p:nvSpPr>
        <p:spPr>
          <a:xfrm>
            <a:off x="6734847" y="2058989"/>
            <a:ext cx="2774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추가 예상 </a:t>
            </a:r>
            <a:endParaRPr lang="en-US" altLang="ko-KR" dirty="0">
              <a:solidFill>
                <a:schemeClr val="bg1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데이터 테이블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B9D6551-F6F0-8A76-5E3B-25759AC47524}"/>
              </a:ext>
            </a:extLst>
          </p:cNvPr>
          <p:cNvSpPr/>
          <p:nvPr/>
        </p:nvSpPr>
        <p:spPr>
          <a:xfrm>
            <a:off x="731838" y="3743331"/>
            <a:ext cx="216000" cy="216000"/>
          </a:xfrm>
          <a:prstGeom prst="ellipse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2251D81-256A-0E09-5465-929508F078EC}"/>
              </a:ext>
            </a:extLst>
          </p:cNvPr>
          <p:cNvSpPr/>
          <p:nvPr/>
        </p:nvSpPr>
        <p:spPr>
          <a:xfrm>
            <a:off x="731838" y="4905375"/>
            <a:ext cx="216000" cy="216000"/>
          </a:xfrm>
          <a:prstGeom prst="ellipse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D17ACE3-15B8-38FA-42F6-5E7C06092F24}"/>
              </a:ext>
            </a:extLst>
          </p:cNvPr>
          <p:cNvSpPr/>
          <p:nvPr/>
        </p:nvSpPr>
        <p:spPr>
          <a:xfrm>
            <a:off x="731838" y="6067420"/>
            <a:ext cx="216000" cy="216000"/>
          </a:xfrm>
          <a:prstGeom prst="ellipse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FACE54C-836B-DB47-9177-859DD8B4C938}"/>
              </a:ext>
            </a:extLst>
          </p:cNvPr>
          <p:cNvSpPr/>
          <p:nvPr/>
        </p:nvSpPr>
        <p:spPr>
          <a:xfrm>
            <a:off x="6816725" y="4905375"/>
            <a:ext cx="216000" cy="216000"/>
          </a:xfrm>
          <a:prstGeom prst="ellipse">
            <a:avLst/>
          </a:prstGeom>
          <a:solidFill>
            <a:srgbClr val="1826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80592A-6045-869B-1FCD-70A3EF9B1905}"/>
              </a:ext>
            </a:extLst>
          </p:cNvPr>
          <p:cNvSpPr/>
          <p:nvPr/>
        </p:nvSpPr>
        <p:spPr>
          <a:xfrm>
            <a:off x="1066800" y="3479856"/>
            <a:ext cx="50292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맵 정보 테이블</a:t>
            </a:r>
            <a:endParaRPr lang="en-US" altLang="ko-KR" sz="18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(ID,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맵 이름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추천 저항 타입</a:t>
            </a:r>
            <a:r>
              <a:rPr lang="en-US" altLang="ko-KR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/ </a:t>
            </a:r>
            <a:r>
              <a:rPr lang="ko-KR" altLang="en-US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수치 </a:t>
            </a:r>
            <a:r>
              <a:rPr lang="en-US" altLang="ko-KR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…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endParaRPr lang="ko-KR" altLang="ko-KR" sz="18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C0D2AF-861A-EDEE-AB6C-15AB311D3403}"/>
              </a:ext>
            </a:extLst>
          </p:cNvPr>
          <p:cNvSpPr/>
          <p:nvPr/>
        </p:nvSpPr>
        <p:spPr>
          <a:xfrm>
            <a:off x="1066800" y="4641900"/>
            <a:ext cx="50292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보상으로 제공되는 각종 재화 정보 테이블</a:t>
            </a:r>
            <a:endParaRPr lang="en-US" altLang="ko-KR" sz="18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에센스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연금재료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사용재화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endParaRPr lang="ko-KR" altLang="ko-KR" sz="18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2DCD3F0-CF99-C80B-CE4D-BB186804E135}"/>
              </a:ext>
            </a:extLst>
          </p:cNvPr>
          <p:cNvSpPr/>
          <p:nvPr/>
        </p:nvSpPr>
        <p:spPr>
          <a:xfrm>
            <a:off x="1063289" y="5803945"/>
            <a:ext cx="50292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몬스터 관련 정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 테이블</a:t>
            </a:r>
            <a:endParaRPr lang="en-US" altLang="ko-KR" sz="18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출현 맵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몬스터 모드 정보 </a:t>
            </a:r>
            <a:r>
              <a:rPr lang="en-US" altLang="ko-KR" kern="1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…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)</a:t>
            </a:r>
            <a:endParaRPr lang="ko-KR" altLang="ko-KR" sz="18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4DF081-3C93-89F7-A8A6-96274A5D34D4}"/>
              </a:ext>
            </a:extLst>
          </p:cNvPr>
          <p:cNvSpPr/>
          <p:nvPr/>
        </p:nvSpPr>
        <p:spPr>
          <a:xfrm>
            <a:off x="7146926" y="4629222"/>
            <a:ext cx="5029200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 err="1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제작대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보상 옵션 리스트 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보상 옵션 이름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효과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…)</a:t>
            </a:r>
            <a:endParaRPr lang="ko-KR" altLang="ko-KR" sz="1800" kern="100" dirty="0">
              <a:solidFill>
                <a:schemeClr val="tx1"/>
              </a:solidFill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875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983684-D968-EAF3-60AC-A963E032519B}"/>
              </a:ext>
            </a:extLst>
          </p:cNvPr>
          <p:cNvSpPr/>
          <p:nvPr/>
        </p:nvSpPr>
        <p:spPr>
          <a:xfrm>
            <a:off x="450850" y="272342"/>
            <a:ext cx="5645149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맵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에피소드 분류 정보 테이블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역설계</a:t>
            </a:r>
            <a:r>
              <a:rPr lang="ko-KR" altLang="en-US" sz="32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4E82B6-F6AC-569C-137D-A7CBFA353A62}"/>
              </a:ext>
            </a:extLst>
          </p:cNvPr>
          <p:cNvCxnSpPr>
            <a:cxnSpLocks/>
          </p:cNvCxnSpPr>
          <p:nvPr/>
        </p:nvCxnSpPr>
        <p:spPr>
          <a:xfrm>
            <a:off x="554038" y="760710"/>
            <a:ext cx="2303462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C92A8EC-A7EB-D491-10B4-46B32AC5ABAC}"/>
              </a:ext>
            </a:extLst>
          </p:cNvPr>
          <p:cNvGrpSpPr/>
          <p:nvPr/>
        </p:nvGrpSpPr>
        <p:grpSpPr>
          <a:xfrm>
            <a:off x="336688" y="1453490"/>
            <a:ext cx="6095999" cy="3283817"/>
            <a:chOff x="292847" y="1910689"/>
            <a:chExt cx="6095999" cy="3283817"/>
          </a:xfrm>
        </p:grpSpPr>
        <p:pic>
          <p:nvPicPr>
            <p:cNvPr id="8" name="그림 7" descr="지도이(가) 표시된 사진&#10;&#10;자동 생성된 설명">
              <a:extLst>
                <a:ext uri="{FF2B5EF4-FFF2-40B4-BE49-F238E27FC236}">
                  <a16:creationId xmlns:a16="http://schemas.microsoft.com/office/drawing/2014/main" id="{3A18FA78-BCA7-5C02-EDF0-A153C6C4D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47" y="1910689"/>
              <a:ext cx="6095999" cy="3283817"/>
            </a:xfrm>
            <a:prstGeom prst="rect">
              <a:avLst/>
            </a:prstGeom>
          </p:spPr>
        </p:pic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AED5730-4F59-6614-7079-EA5B853878BE}"/>
                </a:ext>
              </a:extLst>
            </p:cNvPr>
            <p:cNvSpPr/>
            <p:nvPr/>
          </p:nvSpPr>
          <p:spPr>
            <a:xfrm>
              <a:off x="292847" y="1910689"/>
              <a:ext cx="6095999" cy="3283813"/>
            </a:xfrm>
            <a:custGeom>
              <a:avLst/>
              <a:gdLst>
                <a:gd name="connsiteX0" fmla="*/ 5669542 w 6095999"/>
                <a:gd name="connsiteY0" fmla="*/ 2567362 h 3283813"/>
                <a:gd name="connsiteX1" fmla="*/ 5669542 w 6095999"/>
                <a:gd name="connsiteY1" fmla="*/ 2824145 h 3283813"/>
                <a:gd name="connsiteX2" fmla="*/ 5915887 w 6095999"/>
                <a:gd name="connsiteY2" fmla="*/ 2824145 h 3283813"/>
                <a:gd name="connsiteX3" fmla="*/ 5915887 w 6095999"/>
                <a:gd name="connsiteY3" fmla="*/ 2567362 h 3283813"/>
                <a:gd name="connsiteX4" fmla="*/ 2694611 w 6095999"/>
                <a:gd name="connsiteY4" fmla="*/ 318944 h 3283813"/>
                <a:gd name="connsiteX5" fmla="*/ 2694611 w 6095999"/>
                <a:gd name="connsiteY5" fmla="*/ 563201 h 3283813"/>
                <a:gd name="connsiteX6" fmla="*/ 4373098 w 6095999"/>
                <a:gd name="connsiteY6" fmla="*/ 563201 h 3283813"/>
                <a:gd name="connsiteX7" fmla="*/ 4373098 w 6095999"/>
                <a:gd name="connsiteY7" fmla="*/ 318944 h 3283813"/>
                <a:gd name="connsiteX8" fmla="*/ 0 w 6095999"/>
                <a:gd name="connsiteY8" fmla="*/ 0 h 3283813"/>
                <a:gd name="connsiteX9" fmla="*/ 6095999 w 6095999"/>
                <a:gd name="connsiteY9" fmla="*/ 0 h 3283813"/>
                <a:gd name="connsiteX10" fmla="*/ 6095999 w 6095999"/>
                <a:gd name="connsiteY10" fmla="*/ 3283813 h 3283813"/>
                <a:gd name="connsiteX11" fmla="*/ 0 w 6095999"/>
                <a:gd name="connsiteY11" fmla="*/ 3283813 h 3283813"/>
                <a:gd name="connsiteX12" fmla="*/ 0 w 6095999"/>
                <a:gd name="connsiteY12" fmla="*/ 1784489 h 3283813"/>
                <a:gd name="connsiteX13" fmla="*/ 1047438 w 6095999"/>
                <a:gd name="connsiteY13" fmla="*/ 1784489 h 3283813"/>
                <a:gd name="connsiteX14" fmla="*/ 1047438 w 6095999"/>
                <a:gd name="connsiteY14" fmla="*/ 381574 h 3283813"/>
                <a:gd name="connsiteX15" fmla="*/ 0 w 6095999"/>
                <a:gd name="connsiteY15" fmla="*/ 381574 h 3283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5999" h="3283813">
                  <a:moveTo>
                    <a:pt x="5669542" y="2567362"/>
                  </a:moveTo>
                  <a:lnTo>
                    <a:pt x="5669542" y="2824145"/>
                  </a:lnTo>
                  <a:lnTo>
                    <a:pt x="5915887" y="2824145"/>
                  </a:lnTo>
                  <a:lnTo>
                    <a:pt x="5915887" y="2567362"/>
                  </a:lnTo>
                  <a:close/>
                  <a:moveTo>
                    <a:pt x="2694611" y="318944"/>
                  </a:moveTo>
                  <a:lnTo>
                    <a:pt x="2694611" y="563201"/>
                  </a:lnTo>
                  <a:lnTo>
                    <a:pt x="4373098" y="563201"/>
                  </a:lnTo>
                  <a:lnTo>
                    <a:pt x="4373098" y="318944"/>
                  </a:lnTo>
                  <a:close/>
                  <a:moveTo>
                    <a:pt x="0" y="0"/>
                  </a:moveTo>
                  <a:lnTo>
                    <a:pt x="6095999" y="0"/>
                  </a:lnTo>
                  <a:lnTo>
                    <a:pt x="6095999" y="3283813"/>
                  </a:lnTo>
                  <a:lnTo>
                    <a:pt x="0" y="3283813"/>
                  </a:lnTo>
                  <a:lnTo>
                    <a:pt x="0" y="1784489"/>
                  </a:lnTo>
                  <a:lnTo>
                    <a:pt x="1047438" y="1784489"/>
                  </a:lnTo>
                  <a:lnTo>
                    <a:pt x="1047438" y="381574"/>
                  </a:lnTo>
                  <a:lnTo>
                    <a:pt x="0" y="381574"/>
                  </a:lnTo>
                  <a:close/>
                </a:path>
              </a:pathLst>
            </a:cu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BC029F1-CD78-8F20-6321-4007475731E1}"/>
                </a:ext>
              </a:extLst>
            </p:cNvPr>
            <p:cNvSpPr/>
            <p:nvPr/>
          </p:nvSpPr>
          <p:spPr>
            <a:xfrm>
              <a:off x="292847" y="2273470"/>
              <a:ext cx="1041175" cy="142797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5390187-E6C6-1F0A-112B-27A51F153EEA}"/>
                </a:ext>
              </a:extLst>
            </p:cNvPr>
            <p:cNvSpPr/>
            <p:nvPr/>
          </p:nvSpPr>
          <p:spPr>
            <a:xfrm>
              <a:off x="2956142" y="2204581"/>
              <a:ext cx="1716066" cy="2755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448B0B3-8937-D7BD-D204-8F06E4D125B3}"/>
                </a:ext>
              </a:extLst>
            </p:cNvPr>
            <p:cNvSpPr/>
            <p:nvPr/>
          </p:nvSpPr>
          <p:spPr>
            <a:xfrm>
              <a:off x="5968652" y="4503103"/>
              <a:ext cx="237995" cy="22547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5526F63-EB24-21B8-621A-D5088805531F}"/>
                </a:ext>
              </a:extLst>
            </p:cNvPr>
            <p:cNvSpPr/>
            <p:nvPr/>
          </p:nvSpPr>
          <p:spPr>
            <a:xfrm>
              <a:off x="2749463" y="2744021"/>
              <a:ext cx="1922745" cy="40670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액트 분류 </a:t>
              </a:r>
              <a:r>
                <a:rPr lang="en-US" altLang="ko-KR" sz="1000" dirty="0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-&gt; episode_actNum</a:t>
              </a:r>
              <a:endPara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1785D9A-20C5-EFB5-A956-725D830C3FA2}"/>
                </a:ext>
              </a:extLst>
            </p:cNvPr>
            <p:cNvSpPr/>
            <p:nvPr/>
          </p:nvSpPr>
          <p:spPr>
            <a:xfrm>
              <a:off x="2749463" y="3414597"/>
              <a:ext cx="1922745" cy="40670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에피소드 분류 </a:t>
              </a:r>
              <a:r>
                <a:rPr lang="en-US" altLang="ko-KR" sz="1000" dirty="0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-&gt;</a:t>
              </a:r>
            </a:p>
            <a:p>
              <a:pPr algn="ctr"/>
              <a:r>
                <a:rPr lang="en-US" altLang="ko-KR" sz="1000" dirty="0" err="1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episode_chapterNum</a:t>
              </a:r>
              <a:endPara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207F3CC-8AD2-95CD-18E9-E0A640E904B1}"/>
                </a:ext>
              </a:extLst>
            </p:cNvPr>
            <p:cNvSpPr/>
            <p:nvPr/>
          </p:nvSpPr>
          <p:spPr>
            <a:xfrm>
              <a:off x="2749463" y="4412485"/>
              <a:ext cx="1922745" cy="40670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reward_curr_ID</a:t>
              </a:r>
              <a:r>
                <a:rPr lang="en-US" altLang="ko-KR" sz="1200" dirty="0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(FK)</a:t>
              </a:r>
            </a:p>
            <a:p>
              <a:pPr algn="ctr"/>
              <a:r>
                <a:rPr lang="en-US" altLang="ko-KR" sz="1200" dirty="0" err="1"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reward_curr_amount</a:t>
              </a:r>
              <a:endPara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4EEF51F-0720-4C2F-A705-00CAEE44788F}"/>
                </a:ext>
              </a:extLst>
            </p:cNvPr>
            <p:cNvCxnSpPr>
              <a:cxnSpLocks/>
              <a:endCxn id="57" idx="0"/>
            </p:cNvCxnSpPr>
            <p:nvPr/>
          </p:nvCxnSpPr>
          <p:spPr>
            <a:xfrm>
              <a:off x="3710836" y="2468449"/>
              <a:ext cx="0" cy="27557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71BC3BA5-5A01-29C3-20F4-E8722E04FE12}"/>
                </a:ext>
              </a:extLst>
            </p:cNvPr>
            <p:cNvCxnSpPr>
              <a:cxnSpLocks/>
              <a:stCxn id="50" idx="3"/>
              <a:endCxn id="60" idx="1"/>
            </p:cNvCxnSpPr>
            <p:nvPr/>
          </p:nvCxnSpPr>
          <p:spPr>
            <a:xfrm>
              <a:off x="1334022" y="2987456"/>
              <a:ext cx="1415441" cy="63049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199C513-AB2B-F5E8-775C-0AE384B597ED}"/>
                </a:ext>
              </a:extLst>
            </p:cNvPr>
            <p:cNvCxnSpPr>
              <a:cxnSpLocks/>
              <a:stCxn id="56" idx="1"/>
              <a:endCxn id="61" idx="3"/>
            </p:cNvCxnSpPr>
            <p:nvPr/>
          </p:nvCxnSpPr>
          <p:spPr>
            <a:xfrm flipH="1">
              <a:off x="4672208" y="4615839"/>
              <a:ext cx="129644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화살표: 위쪽 83">
            <a:extLst>
              <a:ext uri="{FF2B5EF4-FFF2-40B4-BE49-F238E27FC236}">
                <a16:creationId xmlns:a16="http://schemas.microsoft.com/office/drawing/2014/main" id="{39BA1669-956C-5DF1-2AA7-398A13F779F7}"/>
              </a:ext>
            </a:extLst>
          </p:cNvPr>
          <p:cNvSpPr/>
          <p:nvPr/>
        </p:nvSpPr>
        <p:spPr>
          <a:xfrm rot="5400000">
            <a:off x="6803861" y="2859041"/>
            <a:ext cx="284402" cy="352577"/>
          </a:xfrm>
          <a:prstGeom prst="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B407F430-BAE8-8274-8ED3-E1F6662B2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77" y="2675065"/>
            <a:ext cx="4213862" cy="2062238"/>
          </a:xfrm>
          <a:prstGeom prst="rect">
            <a:avLst/>
          </a:prstGeom>
        </p:spPr>
      </p:pic>
      <p:sp>
        <p:nvSpPr>
          <p:cNvPr id="89" name="직사각형 88">
            <a:extLst>
              <a:ext uri="{FF2B5EF4-FFF2-40B4-BE49-F238E27FC236}">
                <a16:creationId xmlns:a16="http://schemas.microsoft.com/office/drawing/2014/main" id="{77D65BE2-7402-454C-A9C4-69F8443C948F}"/>
              </a:ext>
            </a:extLst>
          </p:cNvPr>
          <p:cNvSpPr/>
          <p:nvPr/>
        </p:nvSpPr>
        <p:spPr>
          <a:xfrm>
            <a:off x="336688" y="5285944"/>
            <a:ext cx="11395451" cy="137414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테이블의 의도 및 특이사항</a:t>
            </a: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맵 </a:t>
            </a:r>
            <a:r>
              <a:rPr lang="ko-KR" altLang="en-US" sz="1200" dirty="0" err="1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에리어마다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소속된 </a:t>
            </a:r>
            <a:r>
              <a:rPr lang="ko-KR" altLang="en-US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에피소드 </a:t>
            </a:r>
            <a:r>
              <a:rPr lang="en-US" altLang="ko-KR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 </a:t>
            </a:r>
            <a:r>
              <a:rPr lang="ko-KR" altLang="en-US" sz="1200" dirty="0" err="1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액트가</a:t>
            </a:r>
            <a:r>
              <a:rPr lang="ko-KR" altLang="en-US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달라 </a:t>
            </a:r>
            <a:r>
              <a:rPr lang="ko-KR" altLang="en-US" sz="1200" dirty="0" err="1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월드맵</a:t>
            </a:r>
            <a:r>
              <a:rPr lang="ko-KR" altLang="en-US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UI</a:t>
            </a:r>
            <a:r>
              <a:rPr lang="ko-KR" altLang="en-US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 분류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되어 있고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dirty="0" err="1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액트에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따라 탐사 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100%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달성 시 </a:t>
            </a:r>
            <a:r>
              <a:rPr lang="ko-KR" altLang="en-US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지급하는 보상 재화의 양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 다르다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따라서 에피소드 별로 </a:t>
            </a:r>
            <a:endParaRPr lang="en-US" altLang="ko-KR" sz="1200" dirty="0">
              <a:solidFill>
                <a:srgbClr val="4B4B4B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관리용 테이블을 설계하였다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	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3B57C212-3E26-99E2-C4FF-46CCA7A61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277" y="1453490"/>
            <a:ext cx="4213863" cy="942372"/>
          </a:xfrm>
          <a:prstGeom prst="rect">
            <a:avLst/>
          </a:prstGeom>
        </p:spPr>
      </p:pic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903514E-4CED-F803-6D6E-7721DA649F09}"/>
              </a:ext>
            </a:extLst>
          </p:cNvPr>
          <p:cNvCxnSpPr>
            <a:cxnSpLocks/>
          </p:cNvCxnSpPr>
          <p:nvPr/>
        </p:nvCxnSpPr>
        <p:spPr>
          <a:xfrm>
            <a:off x="336688" y="5029196"/>
            <a:ext cx="11395451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7E71317F-7D6F-693A-D2AB-FDA484D97F0E}"/>
              </a:ext>
            </a:extLst>
          </p:cNvPr>
          <p:cNvSpPr/>
          <p:nvPr/>
        </p:nvSpPr>
        <p:spPr>
          <a:xfrm>
            <a:off x="5125233" y="2286818"/>
            <a:ext cx="1104378" cy="107728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에피소드 관리용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ID</a:t>
            </a:r>
          </a:p>
          <a:p>
            <a:pPr algn="ctr"/>
            <a:r>
              <a:rPr lang="en-US" altLang="ko-KR" sz="10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episode_id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(PK)</a:t>
            </a:r>
            <a:endParaRPr lang="ko-KR" altLang="en-US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BDC458-16A8-0338-8C99-484B47D5B565}"/>
              </a:ext>
            </a:extLst>
          </p:cNvPr>
          <p:cNvSpPr/>
          <p:nvPr/>
        </p:nvSpPr>
        <p:spPr>
          <a:xfrm>
            <a:off x="2793303" y="3548574"/>
            <a:ext cx="1922745" cy="406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탐사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100% </a:t>
            </a:r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달성 시 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지급 커런시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-&gt;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5500BA-FE6A-55D4-18DA-C8189227135B}"/>
              </a:ext>
            </a:extLst>
          </p:cNvPr>
          <p:cNvSpPr/>
          <p:nvPr/>
        </p:nvSpPr>
        <p:spPr>
          <a:xfrm>
            <a:off x="4110022" y="1738415"/>
            <a:ext cx="3133725" cy="2247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컬럼 분류</a:t>
            </a:r>
          </a:p>
        </p:txBody>
      </p:sp>
    </p:spTree>
    <p:extLst>
      <p:ext uri="{BB962C8B-B14F-4D97-AF65-F5344CB8AC3E}">
        <p14:creationId xmlns:p14="http://schemas.microsoft.com/office/powerpoint/2010/main" val="1700400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3A18FA78-BCA7-5C02-EDF0-A153C6C4D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8" y="1469586"/>
            <a:ext cx="6095999" cy="328381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F0523044-0833-A681-44EE-6FA370845D67}"/>
              </a:ext>
            </a:extLst>
          </p:cNvPr>
          <p:cNvSpPr/>
          <p:nvPr/>
        </p:nvSpPr>
        <p:spPr>
          <a:xfrm>
            <a:off x="336688" y="1475936"/>
            <a:ext cx="6082225" cy="3282322"/>
          </a:xfrm>
          <a:custGeom>
            <a:avLst/>
            <a:gdLst>
              <a:gd name="connsiteX0" fmla="*/ 5663279 w 6119905"/>
              <a:gd name="connsiteY0" fmla="*/ 2554840 h 3282322"/>
              <a:gd name="connsiteX1" fmla="*/ 5663279 w 6119905"/>
              <a:gd name="connsiteY1" fmla="*/ 2792834 h 3282322"/>
              <a:gd name="connsiteX2" fmla="*/ 5920063 w 6119905"/>
              <a:gd name="connsiteY2" fmla="*/ 2792834 h 3282322"/>
              <a:gd name="connsiteX3" fmla="*/ 5920063 w 6119905"/>
              <a:gd name="connsiteY3" fmla="*/ 2554840 h 3282322"/>
              <a:gd name="connsiteX4" fmla="*/ 4460781 w 6119905"/>
              <a:gd name="connsiteY4" fmla="*/ 1988298 h 3282322"/>
              <a:gd name="connsiteX5" fmla="*/ 4460781 w 6119905"/>
              <a:gd name="connsiteY5" fmla="*/ 2228804 h 3282322"/>
              <a:gd name="connsiteX6" fmla="*/ 4609267 w 6119905"/>
              <a:gd name="connsiteY6" fmla="*/ 2228804 h 3282322"/>
              <a:gd name="connsiteX7" fmla="*/ 4609267 w 6119905"/>
              <a:gd name="connsiteY7" fmla="*/ 1988298 h 3282322"/>
              <a:gd name="connsiteX8" fmla="*/ 4453371 w 6119905"/>
              <a:gd name="connsiteY8" fmla="*/ 1782994 h 3282322"/>
              <a:gd name="connsiteX9" fmla="*/ 4453371 w 6119905"/>
              <a:gd name="connsiteY9" fmla="*/ 1895728 h 3282322"/>
              <a:gd name="connsiteX10" fmla="*/ 4973201 w 6119905"/>
              <a:gd name="connsiteY10" fmla="*/ 1895728 h 3282322"/>
              <a:gd name="connsiteX11" fmla="*/ 4973201 w 6119905"/>
              <a:gd name="connsiteY11" fmla="*/ 1782994 h 3282322"/>
              <a:gd name="connsiteX12" fmla="*/ 4459634 w 6119905"/>
              <a:gd name="connsiteY12" fmla="*/ 881120 h 3282322"/>
              <a:gd name="connsiteX13" fmla="*/ 4459634 w 6119905"/>
              <a:gd name="connsiteY13" fmla="*/ 1516816 h 3282322"/>
              <a:gd name="connsiteX14" fmla="*/ 5814533 w 6119905"/>
              <a:gd name="connsiteY14" fmla="*/ 1516816 h 3282322"/>
              <a:gd name="connsiteX15" fmla="*/ 5814533 w 6119905"/>
              <a:gd name="connsiteY15" fmla="*/ 881120 h 3282322"/>
              <a:gd name="connsiteX16" fmla="*/ 1970841 w 6119905"/>
              <a:gd name="connsiteY16" fmla="*/ 807459 h 3282322"/>
              <a:gd name="connsiteX17" fmla="*/ 1970841 w 6119905"/>
              <a:gd name="connsiteY17" fmla="*/ 1297736 h 3282322"/>
              <a:gd name="connsiteX18" fmla="*/ 2418516 w 6119905"/>
              <a:gd name="connsiteY18" fmla="*/ 1297736 h 3282322"/>
              <a:gd name="connsiteX19" fmla="*/ 2418516 w 6119905"/>
              <a:gd name="connsiteY19" fmla="*/ 1114347 h 3282322"/>
              <a:gd name="connsiteX20" fmla="*/ 2801082 w 6119905"/>
              <a:gd name="connsiteY20" fmla="*/ 1114347 h 3282322"/>
              <a:gd name="connsiteX21" fmla="*/ 2801082 w 6119905"/>
              <a:gd name="connsiteY21" fmla="*/ 964034 h 3282322"/>
              <a:gd name="connsiteX22" fmla="*/ 2418516 w 6119905"/>
              <a:gd name="connsiteY22" fmla="*/ 964034 h 3282322"/>
              <a:gd name="connsiteX23" fmla="*/ 2418516 w 6119905"/>
              <a:gd name="connsiteY23" fmla="*/ 807459 h 3282322"/>
              <a:gd name="connsiteX24" fmla="*/ 4453371 w 6119905"/>
              <a:gd name="connsiteY24" fmla="*/ 593021 h 3282322"/>
              <a:gd name="connsiteX25" fmla="*/ 4453371 w 6119905"/>
              <a:gd name="connsiteY25" fmla="*/ 805964 h 3282322"/>
              <a:gd name="connsiteX26" fmla="*/ 5814533 w 6119905"/>
              <a:gd name="connsiteY26" fmla="*/ 805964 h 3282322"/>
              <a:gd name="connsiteX27" fmla="*/ 5814533 w 6119905"/>
              <a:gd name="connsiteY27" fmla="*/ 593021 h 3282322"/>
              <a:gd name="connsiteX28" fmla="*/ 2794819 w 6119905"/>
              <a:gd name="connsiteY28" fmla="*/ 306418 h 3282322"/>
              <a:gd name="connsiteX29" fmla="*/ 2794819 w 6119905"/>
              <a:gd name="connsiteY29" fmla="*/ 544412 h 3282322"/>
              <a:gd name="connsiteX30" fmla="*/ 4304205 w 6119905"/>
              <a:gd name="connsiteY30" fmla="*/ 544412 h 3282322"/>
              <a:gd name="connsiteX31" fmla="*/ 4304205 w 6119905"/>
              <a:gd name="connsiteY31" fmla="*/ 306418 h 3282322"/>
              <a:gd name="connsiteX32" fmla="*/ 0 w 6119905"/>
              <a:gd name="connsiteY32" fmla="*/ 0 h 3282322"/>
              <a:gd name="connsiteX33" fmla="*/ 6119905 w 6119905"/>
              <a:gd name="connsiteY33" fmla="*/ 0 h 3282322"/>
              <a:gd name="connsiteX34" fmla="*/ 6119905 w 6119905"/>
              <a:gd name="connsiteY34" fmla="*/ 3282322 h 3282322"/>
              <a:gd name="connsiteX35" fmla="*/ 0 w 6119905"/>
              <a:gd name="connsiteY35" fmla="*/ 3282322 h 3282322"/>
              <a:gd name="connsiteX36" fmla="*/ 0 w 6119905"/>
              <a:gd name="connsiteY36" fmla="*/ 1784489 h 3282322"/>
              <a:gd name="connsiteX37" fmla="*/ 1003597 w 6119905"/>
              <a:gd name="connsiteY37" fmla="*/ 1784489 h 3282322"/>
              <a:gd name="connsiteX38" fmla="*/ 1003597 w 6119905"/>
              <a:gd name="connsiteY38" fmla="*/ 406394 h 3282322"/>
              <a:gd name="connsiteX39" fmla="*/ 0 w 6119905"/>
              <a:gd name="connsiteY39" fmla="*/ 406394 h 328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19905" h="3282322">
                <a:moveTo>
                  <a:pt x="5663279" y="2554840"/>
                </a:moveTo>
                <a:lnTo>
                  <a:pt x="5663279" y="2792834"/>
                </a:lnTo>
                <a:lnTo>
                  <a:pt x="5920063" y="2792834"/>
                </a:lnTo>
                <a:lnTo>
                  <a:pt x="5920063" y="2554840"/>
                </a:lnTo>
                <a:close/>
                <a:moveTo>
                  <a:pt x="4460781" y="1988298"/>
                </a:moveTo>
                <a:lnTo>
                  <a:pt x="4460781" y="2228804"/>
                </a:lnTo>
                <a:lnTo>
                  <a:pt x="4609267" y="2228804"/>
                </a:lnTo>
                <a:lnTo>
                  <a:pt x="4609267" y="1988298"/>
                </a:lnTo>
                <a:close/>
                <a:moveTo>
                  <a:pt x="4453371" y="1782994"/>
                </a:moveTo>
                <a:lnTo>
                  <a:pt x="4453371" y="1895728"/>
                </a:lnTo>
                <a:lnTo>
                  <a:pt x="4973201" y="1895728"/>
                </a:lnTo>
                <a:lnTo>
                  <a:pt x="4973201" y="1782994"/>
                </a:lnTo>
                <a:close/>
                <a:moveTo>
                  <a:pt x="4459634" y="881120"/>
                </a:moveTo>
                <a:lnTo>
                  <a:pt x="4459634" y="1516816"/>
                </a:lnTo>
                <a:lnTo>
                  <a:pt x="5814533" y="1516816"/>
                </a:lnTo>
                <a:lnTo>
                  <a:pt x="5814533" y="881120"/>
                </a:lnTo>
                <a:close/>
                <a:moveTo>
                  <a:pt x="1970841" y="807459"/>
                </a:moveTo>
                <a:lnTo>
                  <a:pt x="1970841" y="1297736"/>
                </a:lnTo>
                <a:lnTo>
                  <a:pt x="2418516" y="1297736"/>
                </a:lnTo>
                <a:lnTo>
                  <a:pt x="2418516" y="1114347"/>
                </a:lnTo>
                <a:lnTo>
                  <a:pt x="2801082" y="1114347"/>
                </a:lnTo>
                <a:lnTo>
                  <a:pt x="2801082" y="964034"/>
                </a:lnTo>
                <a:lnTo>
                  <a:pt x="2418516" y="964034"/>
                </a:lnTo>
                <a:lnTo>
                  <a:pt x="2418516" y="807459"/>
                </a:lnTo>
                <a:close/>
                <a:moveTo>
                  <a:pt x="4453371" y="593021"/>
                </a:moveTo>
                <a:lnTo>
                  <a:pt x="4453371" y="805964"/>
                </a:lnTo>
                <a:lnTo>
                  <a:pt x="5814533" y="805964"/>
                </a:lnTo>
                <a:lnTo>
                  <a:pt x="5814533" y="593021"/>
                </a:lnTo>
                <a:close/>
                <a:moveTo>
                  <a:pt x="2794819" y="306418"/>
                </a:moveTo>
                <a:lnTo>
                  <a:pt x="2794819" y="544412"/>
                </a:lnTo>
                <a:lnTo>
                  <a:pt x="4304205" y="544412"/>
                </a:lnTo>
                <a:lnTo>
                  <a:pt x="4304205" y="306418"/>
                </a:lnTo>
                <a:close/>
                <a:moveTo>
                  <a:pt x="0" y="0"/>
                </a:moveTo>
                <a:lnTo>
                  <a:pt x="6119905" y="0"/>
                </a:lnTo>
                <a:lnTo>
                  <a:pt x="6119905" y="3282322"/>
                </a:lnTo>
                <a:lnTo>
                  <a:pt x="0" y="3282322"/>
                </a:lnTo>
                <a:lnTo>
                  <a:pt x="0" y="1784489"/>
                </a:lnTo>
                <a:lnTo>
                  <a:pt x="1003597" y="1784489"/>
                </a:lnTo>
                <a:lnTo>
                  <a:pt x="1003597" y="406394"/>
                </a:lnTo>
                <a:lnTo>
                  <a:pt x="0" y="406394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FA46EC2-C7BA-4A42-DA2B-F079D1488E9E}"/>
              </a:ext>
            </a:extLst>
          </p:cNvPr>
          <p:cNvSpPr/>
          <p:nvPr/>
        </p:nvSpPr>
        <p:spPr>
          <a:xfrm>
            <a:off x="4810081" y="2079583"/>
            <a:ext cx="1348636" cy="2004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0B83A6-3A4C-8BDC-4A3E-C05E2699B163}"/>
              </a:ext>
            </a:extLst>
          </p:cNvPr>
          <p:cNvSpPr/>
          <p:nvPr/>
        </p:nvSpPr>
        <p:spPr>
          <a:xfrm>
            <a:off x="4756955" y="2344456"/>
            <a:ext cx="1395412" cy="6210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717416-BCCE-C14E-BBBB-405E09999623}"/>
              </a:ext>
            </a:extLst>
          </p:cNvPr>
          <p:cNvSpPr/>
          <p:nvPr/>
        </p:nvSpPr>
        <p:spPr>
          <a:xfrm>
            <a:off x="4784681" y="3250765"/>
            <a:ext cx="500911" cy="1172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5CC67A-0FC6-54E1-B47C-724AC77E5F34}"/>
              </a:ext>
            </a:extLst>
          </p:cNvPr>
          <p:cNvSpPr/>
          <p:nvPr/>
        </p:nvSpPr>
        <p:spPr>
          <a:xfrm>
            <a:off x="4791031" y="3463219"/>
            <a:ext cx="148486" cy="238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213FA1-2464-F6CB-6DEC-5624F441BD18}"/>
              </a:ext>
            </a:extLst>
          </p:cNvPr>
          <p:cNvSpPr/>
          <p:nvPr/>
        </p:nvSpPr>
        <p:spPr>
          <a:xfrm>
            <a:off x="2299505" y="2279999"/>
            <a:ext cx="428367" cy="475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21E5375-E46B-21BC-C636-9609E0B892B7}"/>
              </a:ext>
            </a:extLst>
          </p:cNvPr>
          <p:cNvSpPr/>
          <p:nvPr/>
        </p:nvSpPr>
        <p:spPr>
          <a:xfrm>
            <a:off x="2727872" y="2427386"/>
            <a:ext cx="390761" cy="1732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6FC144-7641-715A-0A81-CCDFCEC2C400}"/>
              </a:ext>
            </a:extLst>
          </p:cNvPr>
          <p:cNvSpPr/>
          <p:nvPr/>
        </p:nvSpPr>
        <p:spPr>
          <a:xfrm>
            <a:off x="2299505" y="1639843"/>
            <a:ext cx="1922745" cy="475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맵 연결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ID</a:t>
            </a:r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-&gt;</a:t>
            </a:r>
          </a:p>
          <a:p>
            <a:pPr algn="ctr"/>
            <a:r>
              <a:rPr lang="en-US" altLang="ko-KR" sz="10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map_prev,map_next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,map_alter1,map_alter2</a:t>
            </a:r>
          </a:p>
        </p:txBody>
      </p:sp>
      <p:pic>
        <p:nvPicPr>
          <p:cNvPr id="7" name="그림 6" descr="텍스트, 점수판, 스크린샷이(가) 표시된 사진&#10;&#10;자동 생성된 설명">
            <a:extLst>
              <a:ext uri="{FF2B5EF4-FFF2-40B4-BE49-F238E27FC236}">
                <a16:creationId xmlns:a16="http://schemas.microsoft.com/office/drawing/2014/main" id="{9B220864-C30C-6CA2-AA63-895807B91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8" y="1457959"/>
            <a:ext cx="4356994" cy="159315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2887AF-99CA-A804-CA5D-CBFDF80C7495}"/>
              </a:ext>
            </a:extLst>
          </p:cNvPr>
          <p:cNvSpPr/>
          <p:nvPr/>
        </p:nvSpPr>
        <p:spPr>
          <a:xfrm>
            <a:off x="336688" y="5285944"/>
            <a:ext cx="11395451" cy="137414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테이블의 의도 및 특이사항</a:t>
            </a: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 </a:t>
            </a:r>
            <a:r>
              <a:rPr lang="ko-KR" altLang="en-US" sz="1200" dirty="0" err="1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언디셈버에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추가된 모든 에피소드 맵 데이터가 정리된 테이블이다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본 이벤트 시스템의 특징 중 하나인 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400" dirty="0">
                <a:solidFill>
                  <a:srgbClr val="00B0F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리소스 재활용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 점을 고려하여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이미 </a:t>
            </a:r>
            <a:endParaRPr lang="en-US" altLang="ko-KR" sz="1200" dirty="0">
              <a:solidFill>
                <a:srgbClr val="00B0F0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B0F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추가된 맵 지형</a:t>
            </a:r>
            <a:r>
              <a:rPr lang="en-US" altLang="ko-KR" sz="1200" dirty="0">
                <a:solidFill>
                  <a:srgbClr val="00B0F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및 환경 데이터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불러오기 위한 테이블이 필요하다고 판단되었다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73DC91-5C49-1EBF-9B17-59204C6ACAC4}"/>
              </a:ext>
            </a:extLst>
          </p:cNvPr>
          <p:cNvCxnSpPr>
            <a:cxnSpLocks/>
          </p:cNvCxnSpPr>
          <p:nvPr/>
        </p:nvCxnSpPr>
        <p:spPr>
          <a:xfrm>
            <a:off x="336688" y="5029196"/>
            <a:ext cx="11395451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4ACDD0-EAC8-A92A-E61C-373ABE7DBF19}"/>
              </a:ext>
            </a:extLst>
          </p:cNvPr>
          <p:cNvSpPr/>
          <p:nvPr/>
        </p:nvSpPr>
        <p:spPr>
          <a:xfrm>
            <a:off x="452438" y="270707"/>
            <a:ext cx="5084762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맵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맵 정보 정리 테이블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역설계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AD4DBF-940F-1238-23DB-2B9E4914093A}"/>
              </a:ext>
            </a:extLst>
          </p:cNvPr>
          <p:cNvCxnSpPr>
            <a:cxnSpLocks/>
          </p:cNvCxnSpPr>
          <p:nvPr/>
        </p:nvCxnSpPr>
        <p:spPr>
          <a:xfrm>
            <a:off x="554038" y="760710"/>
            <a:ext cx="2303462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A5CB353C-BE13-422B-5326-B708971ED0C5}"/>
              </a:ext>
            </a:extLst>
          </p:cNvPr>
          <p:cNvSpPr/>
          <p:nvPr/>
        </p:nvSpPr>
        <p:spPr>
          <a:xfrm rot="5400000">
            <a:off x="6803861" y="2859041"/>
            <a:ext cx="284402" cy="352577"/>
          </a:xfrm>
          <a:prstGeom prst="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DBCAD6D-202C-F5BA-E088-00ADEAAE9F1E}"/>
              </a:ext>
            </a:extLst>
          </p:cNvPr>
          <p:cNvCxnSpPr>
            <a:cxnSpLocks/>
            <a:stCxn id="38" idx="3"/>
            <a:endCxn id="2" idx="2"/>
          </p:cNvCxnSpPr>
          <p:nvPr/>
        </p:nvCxnSpPr>
        <p:spPr>
          <a:xfrm flipV="1">
            <a:off x="3118633" y="2115743"/>
            <a:ext cx="142245" cy="398282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3646A1-C9C2-20AC-722E-0A46AA438F61}"/>
              </a:ext>
            </a:extLst>
          </p:cNvPr>
          <p:cNvSpPr/>
          <p:nvPr/>
        </p:nvSpPr>
        <p:spPr>
          <a:xfrm>
            <a:off x="2299502" y="2819191"/>
            <a:ext cx="1922745" cy="3982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맵 이름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-&gt;</a:t>
            </a:r>
          </a:p>
          <a:p>
            <a:pPr algn="ctr"/>
            <a:r>
              <a:rPr lang="en-US" altLang="ko-KR" sz="10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map_name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62C4AC-C943-6263-AABE-69AA36FFE6DC}"/>
              </a:ext>
            </a:extLst>
          </p:cNvPr>
          <p:cNvSpPr/>
          <p:nvPr/>
        </p:nvSpPr>
        <p:spPr>
          <a:xfrm>
            <a:off x="2299503" y="3280764"/>
            <a:ext cx="1922745" cy="4477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맵 설명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-&gt;</a:t>
            </a:r>
          </a:p>
          <a:p>
            <a:pPr algn="ctr"/>
            <a:r>
              <a:rPr lang="en-US" altLang="ko-KR" sz="10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map_script_id</a:t>
            </a:r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참조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-&gt;</a:t>
            </a:r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en-US" altLang="ko-KR" sz="10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map_string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CE54D9-7B0A-8B8F-C8FA-357637A6480D}"/>
              </a:ext>
            </a:extLst>
          </p:cNvPr>
          <p:cNvSpPr/>
          <p:nvPr/>
        </p:nvSpPr>
        <p:spPr>
          <a:xfrm>
            <a:off x="2299504" y="3799626"/>
            <a:ext cx="1922745" cy="3568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맵 레벨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-&gt;</a:t>
            </a:r>
          </a:p>
          <a:p>
            <a:pPr algn="ctr"/>
            <a:r>
              <a:rPr lang="en-US" altLang="ko-KR" sz="10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map_LV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A8E746-0FCA-CF66-F7EA-916C5DE07F86}"/>
              </a:ext>
            </a:extLst>
          </p:cNvPr>
          <p:cNvSpPr/>
          <p:nvPr/>
        </p:nvSpPr>
        <p:spPr>
          <a:xfrm>
            <a:off x="2299502" y="4190103"/>
            <a:ext cx="1922745" cy="5060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맵 추천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저항타입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 </a:t>
            </a:r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수치 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-&gt;</a:t>
            </a:r>
          </a:p>
          <a:p>
            <a:pPr algn="ctr"/>
            <a:r>
              <a:rPr lang="en-US" altLang="ko-KR" sz="10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map_req_resist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0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map_resist_type</a:t>
            </a:r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5F4CE38-0B99-AE0E-6050-EC10A983E5D5}"/>
              </a:ext>
            </a:extLst>
          </p:cNvPr>
          <p:cNvCxnSpPr>
            <a:stCxn id="23" idx="1"/>
            <a:endCxn id="18" idx="3"/>
          </p:cNvCxnSpPr>
          <p:nvPr/>
        </p:nvCxnSpPr>
        <p:spPr>
          <a:xfrm rot="10800000" flipV="1">
            <a:off x="4222247" y="2179790"/>
            <a:ext cx="587834" cy="83854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4C8AE0D-3F8B-77C5-597E-7559D080ECF2}"/>
              </a:ext>
            </a:extLst>
          </p:cNvPr>
          <p:cNvCxnSpPr>
            <a:cxnSpLocks/>
            <a:stCxn id="24" idx="1"/>
            <a:endCxn id="19" idx="3"/>
          </p:cNvCxnSpPr>
          <p:nvPr/>
        </p:nvCxnSpPr>
        <p:spPr>
          <a:xfrm rot="10800000" flipV="1">
            <a:off x="4222249" y="2654997"/>
            <a:ext cx="534707" cy="849650"/>
          </a:xfrm>
          <a:prstGeom prst="bentConnector3">
            <a:avLst>
              <a:gd name="adj1" fmla="val 30405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1DF3DB7-D7BC-7CAC-C14E-A8769DCAB7C3}"/>
              </a:ext>
            </a:extLst>
          </p:cNvPr>
          <p:cNvCxnSpPr>
            <a:stCxn id="25" idx="1"/>
            <a:endCxn id="22" idx="3"/>
          </p:cNvCxnSpPr>
          <p:nvPr/>
        </p:nvCxnSpPr>
        <p:spPr>
          <a:xfrm rot="10800000" flipV="1">
            <a:off x="4222249" y="3309366"/>
            <a:ext cx="562432" cy="668663"/>
          </a:xfrm>
          <a:prstGeom prst="bentConnector3">
            <a:avLst>
              <a:gd name="adj1" fmla="val 1951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5D13AC5D-6F20-7B6A-3E43-C35A2E0D0B1D}"/>
              </a:ext>
            </a:extLst>
          </p:cNvPr>
          <p:cNvCxnSpPr>
            <a:cxnSpLocks/>
            <a:stCxn id="28" idx="3"/>
            <a:endCxn id="26" idx="3"/>
          </p:cNvCxnSpPr>
          <p:nvPr/>
        </p:nvCxnSpPr>
        <p:spPr>
          <a:xfrm flipH="1">
            <a:off x="4222247" y="3582282"/>
            <a:ext cx="717270" cy="860840"/>
          </a:xfrm>
          <a:prstGeom prst="bentConnector3">
            <a:avLst>
              <a:gd name="adj1" fmla="val -3187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26A6C7F-3C6A-01AA-7B78-25351E480BFE}"/>
              </a:ext>
            </a:extLst>
          </p:cNvPr>
          <p:cNvGraphicFramePr>
            <a:graphicFrameLocks noGrp="1"/>
          </p:cNvGraphicFramePr>
          <p:nvPr/>
        </p:nvGraphicFramePr>
        <p:xfrm>
          <a:off x="7500938" y="3428563"/>
          <a:ext cx="4131944" cy="1267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2319">
                  <a:extLst>
                    <a:ext uri="{9D8B030D-6E8A-4147-A177-3AD203B41FA5}">
                      <a16:colId xmlns:a16="http://schemas.microsoft.com/office/drawing/2014/main" val="3560553783"/>
                    </a:ext>
                  </a:extLst>
                </a:gridCol>
                <a:gridCol w="1076227">
                  <a:extLst>
                    <a:ext uri="{9D8B030D-6E8A-4147-A177-3AD203B41FA5}">
                      <a16:colId xmlns:a16="http://schemas.microsoft.com/office/drawing/2014/main" val="1268373417"/>
                    </a:ext>
                  </a:extLst>
                </a:gridCol>
                <a:gridCol w="1883398">
                  <a:extLst>
                    <a:ext uri="{9D8B030D-6E8A-4147-A177-3AD203B41FA5}">
                      <a16:colId xmlns:a16="http://schemas.microsoft.com/office/drawing/2014/main" val="441956144"/>
                    </a:ext>
                  </a:extLst>
                </a:gridCol>
              </a:tblGrid>
              <a:tr h="1584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enum</a:t>
                      </a:r>
                      <a:r>
                        <a:rPr 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 class MAP_TYPE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>
                    <a:solidFill>
                      <a:srgbClr val="99D45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>
                    <a:solidFill>
                      <a:srgbClr val="99D45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>
                    <a:solidFill>
                      <a:srgbClr val="99D4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369988"/>
                  </a:ext>
                </a:extLst>
              </a:tr>
              <a:tr h="1584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enum_index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>
                    <a:solidFill>
                      <a:srgbClr val="3B405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map_type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>
                    <a:solidFill>
                      <a:srgbClr val="3B405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설명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>
                    <a:solidFill>
                      <a:srgbClr val="3B40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634764"/>
                  </a:ext>
                </a:extLst>
              </a:tr>
              <a:tr h="15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NONE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맵 타입이 없음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extLst>
                  <a:ext uri="{0D108BD9-81ED-4DB2-BD59-A6C34878D82A}">
                    <a16:rowId xmlns:a16="http://schemas.microsoft.com/office/drawing/2014/main" val="2730892622"/>
                  </a:ext>
                </a:extLst>
              </a:tr>
              <a:tr h="15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TOWN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마을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extLst>
                  <a:ext uri="{0D108BD9-81ED-4DB2-BD59-A6C34878D82A}">
                    <a16:rowId xmlns:a16="http://schemas.microsoft.com/office/drawing/2014/main" val="2948309714"/>
                  </a:ext>
                </a:extLst>
              </a:tr>
              <a:tr h="15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FIELD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일반 필드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extLst>
                  <a:ext uri="{0D108BD9-81ED-4DB2-BD59-A6C34878D82A}">
                    <a16:rowId xmlns:a16="http://schemas.microsoft.com/office/drawing/2014/main" val="1270015228"/>
                  </a:ext>
                </a:extLst>
              </a:tr>
              <a:tr h="15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BOSS_FIELD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보스 몬스터가 있는 필드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extLst>
                  <a:ext uri="{0D108BD9-81ED-4DB2-BD59-A6C34878D82A}">
                    <a16:rowId xmlns:a16="http://schemas.microsoft.com/office/drawing/2014/main" val="2677675033"/>
                  </a:ext>
                </a:extLst>
              </a:tr>
              <a:tr h="15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VEILED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방문한 적이 없는 필드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extLst>
                  <a:ext uri="{0D108BD9-81ED-4DB2-BD59-A6C34878D82A}">
                    <a16:rowId xmlns:a16="http://schemas.microsoft.com/office/drawing/2014/main" val="2897814260"/>
                  </a:ext>
                </a:extLst>
              </a:tr>
              <a:tr h="1584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EVENT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이벤트성 필드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463" marR="5463" marT="5463" marB="0" anchor="ctr"/>
                </a:tc>
                <a:extLst>
                  <a:ext uri="{0D108BD9-81ED-4DB2-BD59-A6C34878D82A}">
                    <a16:rowId xmlns:a16="http://schemas.microsoft.com/office/drawing/2014/main" val="1566363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907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3A18FA78-BCA7-5C02-EDF0-A153C6C4D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88" y="1469586"/>
            <a:ext cx="6095999" cy="3283817"/>
          </a:xfrm>
          <a:prstGeom prst="rect">
            <a:avLst/>
          </a:prstGeom>
        </p:spPr>
      </p:pic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F0523044-0833-A681-44EE-6FA370845D67}"/>
              </a:ext>
            </a:extLst>
          </p:cNvPr>
          <p:cNvSpPr/>
          <p:nvPr/>
        </p:nvSpPr>
        <p:spPr>
          <a:xfrm>
            <a:off x="336688" y="1475936"/>
            <a:ext cx="6082225" cy="3282322"/>
          </a:xfrm>
          <a:custGeom>
            <a:avLst/>
            <a:gdLst>
              <a:gd name="connsiteX0" fmla="*/ 5663279 w 6119905"/>
              <a:gd name="connsiteY0" fmla="*/ 2554840 h 3282322"/>
              <a:gd name="connsiteX1" fmla="*/ 5663279 w 6119905"/>
              <a:gd name="connsiteY1" fmla="*/ 2792834 h 3282322"/>
              <a:gd name="connsiteX2" fmla="*/ 5920063 w 6119905"/>
              <a:gd name="connsiteY2" fmla="*/ 2792834 h 3282322"/>
              <a:gd name="connsiteX3" fmla="*/ 5920063 w 6119905"/>
              <a:gd name="connsiteY3" fmla="*/ 2554840 h 3282322"/>
              <a:gd name="connsiteX4" fmla="*/ 4460781 w 6119905"/>
              <a:gd name="connsiteY4" fmla="*/ 1988298 h 3282322"/>
              <a:gd name="connsiteX5" fmla="*/ 4460781 w 6119905"/>
              <a:gd name="connsiteY5" fmla="*/ 2228804 h 3282322"/>
              <a:gd name="connsiteX6" fmla="*/ 4609267 w 6119905"/>
              <a:gd name="connsiteY6" fmla="*/ 2228804 h 3282322"/>
              <a:gd name="connsiteX7" fmla="*/ 4609267 w 6119905"/>
              <a:gd name="connsiteY7" fmla="*/ 1988298 h 3282322"/>
              <a:gd name="connsiteX8" fmla="*/ 4453371 w 6119905"/>
              <a:gd name="connsiteY8" fmla="*/ 1782994 h 3282322"/>
              <a:gd name="connsiteX9" fmla="*/ 4453371 w 6119905"/>
              <a:gd name="connsiteY9" fmla="*/ 1895728 h 3282322"/>
              <a:gd name="connsiteX10" fmla="*/ 4973201 w 6119905"/>
              <a:gd name="connsiteY10" fmla="*/ 1895728 h 3282322"/>
              <a:gd name="connsiteX11" fmla="*/ 4973201 w 6119905"/>
              <a:gd name="connsiteY11" fmla="*/ 1782994 h 3282322"/>
              <a:gd name="connsiteX12" fmla="*/ 4459634 w 6119905"/>
              <a:gd name="connsiteY12" fmla="*/ 881120 h 3282322"/>
              <a:gd name="connsiteX13" fmla="*/ 4459634 w 6119905"/>
              <a:gd name="connsiteY13" fmla="*/ 1516816 h 3282322"/>
              <a:gd name="connsiteX14" fmla="*/ 5814533 w 6119905"/>
              <a:gd name="connsiteY14" fmla="*/ 1516816 h 3282322"/>
              <a:gd name="connsiteX15" fmla="*/ 5814533 w 6119905"/>
              <a:gd name="connsiteY15" fmla="*/ 881120 h 3282322"/>
              <a:gd name="connsiteX16" fmla="*/ 1970841 w 6119905"/>
              <a:gd name="connsiteY16" fmla="*/ 807459 h 3282322"/>
              <a:gd name="connsiteX17" fmla="*/ 1970841 w 6119905"/>
              <a:gd name="connsiteY17" fmla="*/ 1297736 h 3282322"/>
              <a:gd name="connsiteX18" fmla="*/ 2418516 w 6119905"/>
              <a:gd name="connsiteY18" fmla="*/ 1297736 h 3282322"/>
              <a:gd name="connsiteX19" fmla="*/ 2418516 w 6119905"/>
              <a:gd name="connsiteY19" fmla="*/ 1114347 h 3282322"/>
              <a:gd name="connsiteX20" fmla="*/ 2801082 w 6119905"/>
              <a:gd name="connsiteY20" fmla="*/ 1114347 h 3282322"/>
              <a:gd name="connsiteX21" fmla="*/ 2801082 w 6119905"/>
              <a:gd name="connsiteY21" fmla="*/ 964034 h 3282322"/>
              <a:gd name="connsiteX22" fmla="*/ 2418516 w 6119905"/>
              <a:gd name="connsiteY22" fmla="*/ 964034 h 3282322"/>
              <a:gd name="connsiteX23" fmla="*/ 2418516 w 6119905"/>
              <a:gd name="connsiteY23" fmla="*/ 807459 h 3282322"/>
              <a:gd name="connsiteX24" fmla="*/ 4453371 w 6119905"/>
              <a:gd name="connsiteY24" fmla="*/ 593021 h 3282322"/>
              <a:gd name="connsiteX25" fmla="*/ 4453371 w 6119905"/>
              <a:gd name="connsiteY25" fmla="*/ 805964 h 3282322"/>
              <a:gd name="connsiteX26" fmla="*/ 5814533 w 6119905"/>
              <a:gd name="connsiteY26" fmla="*/ 805964 h 3282322"/>
              <a:gd name="connsiteX27" fmla="*/ 5814533 w 6119905"/>
              <a:gd name="connsiteY27" fmla="*/ 593021 h 3282322"/>
              <a:gd name="connsiteX28" fmla="*/ 2794819 w 6119905"/>
              <a:gd name="connsiteY28" fmla="*/ 306418 h 3282322"/>
              <a:gd name="connsiteX29" fmla="*/ 2794819 w 6119905"/>
              <a:gd name="connsiteY29" fmla="*/ 544412 h 3282322"/>
              <a:gd name="connsiteX30" fmla="*/ 4304205 w 6119905"/>
              <a:gd name="connsiteY30" fmla="*/ 544412 h 3282322"/>
              <a:gd name="connsiteX31" fmla="*/ 4304205 w 6119905"/>
              <a:gd name="connsiteY31" fmla="*/ 306418 h 3282322"/>
              <a:gd name="connsiteX32" fmla="*/ 0 w 6119905"/>
              <a:gd name="connsiteY32" fmla="*/ 0 h 3282322"/>
              <a:gd name="connsiteX33" fmla="*/ 6119905 w 6119905"/>
              <a:gd name="connsiteY33" fmla="*/ 0 h 3282322"/>
              <a:gd name="connsiteX34" fmla="*/ 6119905 w 6119905"/>
              <a:gd name="connsiteY34" fmla="*/ 3282322 h 3282322"/>
              <a:gd name="connsiteX35" fmla="*/ 0 w 6119905"/>
              <a:gd name="connsiteY35" fmla="*/ 3282322 h 3282322"/>
              <a:gd name="connsiteX36" fmla="*/ 0 w 6119905"/>
              <a:gd name="connsiteY36" fmla="*/ 1784489 h 3282322"/>
              <a:gd name="connsiteX37" fmla="*/ 1003597 w 6119905"/>
              <a:gd name="connsiteY37" fmla="*/ 1784489 h 3282322"/>
              <a:gd name="connsiteX38" fmla="*/ 1003597 w 6119905"/>
              <a:gd name="connsiteY38" fmla="*/ 406394 h 3282322"/>
              <a:gd name="connsiteX39" fmla="*/ 0 w 6119905"/>
              <a:gd name="connsiteY39" fmla="*/ 406394 h 328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19905" h="3282322">
                <a:moveTo>
                  <a:pt x="5663279" y="2554840"/>
                </a:moveTo>
                <a:lnTo>
                  <a:pt x="5663279" y="2792834"/>
                </a:lnTo>
                <a:lnTo>
                  <a:pt x="5920063" y="2792834"/>
                </a:lnTo>
                <a:lnTo>
                  <a:pt x="5920063" y="2554840"/>
                </a:lnTo>
                <a:close/>
                <a:moveTo>
                  <a:pt x="4460781" y="1988298"/>
                </a:moveTo>
                <a:lnTo>
                  <a:pt x="4460781" y="2228804"/>
                </a:lnTo>
                <a:lnTo>
                  <a:pt x="4609267" y="2228804"/>
                </a:lnTo>
                <a:lnTo>
                  <a:pt x="4609267" y="1988298"/>
                </a:lnTo>
                <a:close/>
                <a:moveTo>
                  <a:pt x="4453371" y="1782994"/>
                </a:moveTo>
                <a:lnTo>
                  <a:pt x="4453371" y="1895728"/>
                </a:lnTo>
                <a:lnTo>
                  <a:pt x="4973201" y="1895728"/>
                </a:lnTo>
                <a:lnTo>
                  <a:pt x="4973201" y="1782994"/>
                </a:lnTo>
                <a:close/>
                <a:moveTo>
                  <a:pt x="4459634" y="881120"/>
                </a:moveTo>
                <a:lnTo>
                  <a:pt x="4459634" y="1516816"/>
                </a:lnTo>
                <a:lnTo>
                  <a:pt x="5814533" y="1516816"/>
                </a:lnTo>
                <a:lnTo>
                  <a:pt x="5814533" y="881120"/>
                </a:lnTo>
                <a:close/>
                <a:moveTo>
                  <a:pt x="1970841" y="807459"/>
                </a:moveTo>
                <a:lnTo>
                  <a:pt x="1970841" y="1297736"/>
                </a:lnTo>
                <a:lnTo>
                  <a:pt x="2418516" y="1297736"/>
                </a:lnTo>
                <a:lnTo>
                  <a:pt x="2418516" y="1114347"/>
                </a:lnTo>
                <a:lnTo>
                  <a:pt x="2801082" y="1114347"/>
                </a:lnTo>
                <a:lnTo>
                  <a:pt x="2801082" y="964034"/>
                </a:lnTo>
                <a:lnTo>
                  <a:pt x="2418516" y="964034"/>
                </a:lnTo>
                <a:lnTo>
                  <a:pt x="2418516" y="807459"/>
                </a:lnTo>
                <a:close/>
                <a:moveTo>
                  <a:pt x="4453371" y="593021"/>
                </a:moveTo>
                <a:lnTo>
                  <a:pt x="4453371" y="805964"/>
                </a:lnTo>
                <a:lnTo>
                  <a:pt x="5814533" y="805964"/>
                </a:lnTo>
                <a:lnTo>
                  <a:pt x="5814533" y="593021"/>
                </a:lnTo>
                <a:close/>
                <a:moveTo>
                  <a:pt x="2794819" y="306418"/>
                </a:moveTo>
                <a:lnTo>
                  <a:pt x="2794819" y="544412"/>
                </a:lnTo>
                <a:lnTo>
                  <a:pt x="4304205" y="544412"/>
                </a:lnTo>
                <a:lnTo>
                  <a:pt x="4304205" y="306418"/>
                </a:lnTo>
                <a:close/>
                <a:moveTo>
                  <a:pt x="0" y="0"/>
                </a:moveTo>
                <a:lnTo>
                  <a:pt x="6119905" y="0"/>
                </a:lnTo>
                <a:lnTo>
                  <a:pt x="6119905" y="3282322"/>
                </a:lnTo>
                <a:lnTo>
                  <a:pt x="0" y="3282322"/>
                </a:lnTo>
                <a:lnTo>
                  <a:pt x="0" y="1784489"/>
                </a:lnTo>
                <a:lnTo>
                  <a:pt x="1003597" y="1784489"/>
                </a:lnTo>
                <a:lnTo>
                  <a:pt x="1003597" y="406394"/>
                </a:lnTo>
                <a:lnTo>
                  <a:pt x="0" y="406394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5213FA1-2464-F6CB-6DEC-5624F441BD18}"/>
              </a:ext>
            </a:extLst>
          </p:cNvPr>
          <p:cNvSpPr/>
          <p:nvPr/>
        </p:nvSpPr>
        <p:spPr>
          <a:xfrm>
            <a:off x="5863730" y="3900025"/>
            <a:ext cx="464539" cy="5160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2887AF-99CA-A804-CA5D-CBFDF80C7495}"/>
              </a:ext>
            </a:extLst>
          </p:cNvPr>
          <p:cNvSpPr/>
          <p:nvPr/>
        </p:nvSpPr>
        <p:spPr>
          <a:xfrm>
            <a:off x="336688" y="5285944"/>
            <a:ext cx="11395451" cy="137414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테이블의 의도 및 특이사항</a:t>
            </a: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 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고유 재화를 통해 얻을 수 있는 각종 재화들을 정리해둔 테이블이다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단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다이아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루비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그리고 </a:t>
            </a:r>
            <a:r>
              <a:rPr lang="ko-KR" altLang="en-US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여타 컨텐츠</a:t>
            </a:r>
            <a:r>
              <a:rPr lang="ko-KR" altLang="en-US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통해 얻을 수 있는 재화들을 제외한다</a:t>
            </a: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C73DC91-5C49-1EBF-9B17-59204C6ACAC4}"/>
              </a:ext>
            </a:extLst>
          </p:cNvPr>
          <p:cNvCxnSpPr>
            <a:cxnSpLocks/>
          </p:cNvCxnSpPr>
          <p:nvPr/>
        </p:nvCxnSpPr>
        <p:spPr>
          <a:xfrm>
            <a:off x="336688" y="5029196"/>
            <a:ext cx="11395451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D94ACDD0-EAC8-A92A-E61C-373ABE7DBF19}"/>
              </a:ext>
            </a:extLst>
          </p:cNvPr>
          <p:cNvSpPr/>
          <p:nvPr/>
        </p:nvSpPr>
        <p:spPr>
          <a:xfrm>
            <a:off x="452438" y="270707"/>
            <a:ext cx="5298122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맵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재화 정보 정리 테이블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역설계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AD4DBF-940F-1238-23DB-2B9E4914093A}"/>
              </a:ext>
            </a:extLst>
          </p:cNvPr>
          <p:cNvCxnSpPr>
            <a:cxnSpLocks/>
          </p:cNvCxnSpPr>
          <p:nvPr/>
        </p:nvCxnSpPr>
        <p:spPr>
          <a:xfrm>
            <a:off x="554038" y="760710"/>
            <a:ext cx="2303462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위쪽 12">
            <a:extLst>
              <a:ext uri="{FF2B5EF4-FFF2-40B4-BE49-F238E27FC236}">
                <a16:creationId xmlns:a16="http://schemas.microsoft.com/office/drawing/2014/main" id="{A5CB353C-BE13-422B-5326-B708971ED0C5}"/>
              </a:ext>
            </a:extLst>
          </p:cNvPr>
          <p:cNvSpPr/>
          <p:nvPr/>
        </p:nvSpPr>
        <p:spPr>
          <a:xfrm rot="5400000">
            <a:off x="6803861" y="2859041"/>
            <a:ext cx="284402" cy="352577"/>
          </a:xfrm>
          <a:prstGeom prst="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DBCAD6D-202C-F5BA-E088-00ADEAAE9F1E}"/>
              </a:ext>
            </a:extLst>
          </p:cNvPr>
          <p:cNvCxnSpPr>
            <a:cxnSpLocks/>
            <a:stCxn id="32" idx="1"/>
            <a:endCxn id="19" idx="3"/>
          </p:cNvCxnSpPr>
          <p:nvPr/>
        </p:nvCxnSpPr>
        <p:spPr>
          <a:xfrm rot="10800000">
            <a:off x="4222250" y="3652670"/>
            <a:ext cx="1641481" cy="50539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62C4AC-C943-6263-AABE-69AA36FFE6DC}"/>
              </a:ext>
            </a:extLst>
          </p:cNvPr>
          <p:cNvSpPr/>
          <p:nvPr/>
        </p:nvSpPr>
        <p:spPr>
          <a:xfrm>
            <a:off x="1885951" y="3048001"/>
            <a:ext cx="2336298" cy="12093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보상 재화 종류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 </a:t>
            </a:r>
            <a:r>
              <a:rPr lang="en-US" altLang="ko-KR" sz="10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currency_list</a:t>
            </a:r>
            <a:r>
              <a:rPr lang="en-US" altLang="ko-KR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en-US" altLang="ko-KR" sz="10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currency_ID</a:t>
            </a:r>
            <a:r>
              <a:rPr lang="en-US" altLang="ko-KR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컬럼 참조</a:t>
            </a:r>
            <a:r>
              <a:rPr lang="en-US" altLang="ko-KR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</a:p>
          <a:p>
            <a:pPr algn="ctr"/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에피소드 별 보상 재화 수량</a:t>
            </a:r>
            <a:r>
              <a:rPr lang="en-US" altLang="ko-KR" sz="10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</a:t>
            </a:r>
          </a:p>
          <a:p>
            <a:pPr algn="ctr"/>
            <a:r>
              <a:rPr lang="en-US" altLang="ko-KR" sz="10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episode_info</a:t>
            </a:r>
            <a:endParaRPr lang="en-US" altLang="ko-KR" sz="10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en-US" altLang="ko-KR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en-US" altLang="ko-KR" sz="10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reward_curr_amount</a:t>
            </a:r>
            <a:r>
              <a:rPr lang="en-US" altLang="ko-KR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컬럼 참조</a:t>
            </a:r>
            <a:r>
              <a:rPr lang="en-US" altLang="ko-KR" sz="10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</a:p>
          <a:p>
            <a:pPr algn="ctr"/>
            <a:endParaRPr lang="en-US" altLang="ko-KR" sz="1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421237-17D0-63FA-891E-E3F5C7700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233796"/>
              </p:ext>
            </p:extLst>
          </p:nvPr>
        </p:nvGraphicFramePr>
        <p:xfrm>
          <a:off x="7500937" y="2890656"/>
          <a:ext cx="4129087" cy="19610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9151">
                  <a:extLst>
                    <a:ext uri="{9D8B030D-6E8A-4147-A177-3AD203B41FA5}">
                      <a16:colId xmlns:a16="http://schemas.microsoft.com/office/drawing/2014/main" val="1434155889"/>
                    </a:ext>
                  </a:extLst>
                </a:gridCol>
                <a:gridCol w="1075905">
                  <a:extLst>
                    <a:ext uri="{9D8B030D-6E8A-4147-A177-3AD203B41FA5}">
                      <a16:colId xmlns:a16="http://schemas.microsoft.com/office/drawing/2014/main" val="40695078"/>
                    </a:ext>
                  </a:extLst>
                </a:gridCol>
                <a:gridCol w="1884031">
                  <a:extLst>
                    <a:ext uri="{9D8B030D-6E8A-4147-A177-3AD203B41FA5}">
                      <a16:colId xmlns:a16="http://schemas.microsoft.com/office/drawing/2014/main" val="3154280402"/>
                    </a:ext>
                  </a:extLst>
                </a:gridCol>
              </a:tblGrid>
              <a:tr h="17820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enum</a:t>
                      </a:r>
                      <a:r>
                        <a:rPr 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 class CURRENCY_TYPE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98493" marR="98493" marT="49246" marB="49246" anchor="ctr">
                    <a:solidFill>
                      <a:srgbClr val="99D4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93" marR="6593" marT="6593" marB="0" anchor="ctr">
                    <a:solidFill>
                      <a:srgbClr val="99D4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445934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enum_index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93" marR="6593" marT="659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currency_type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93" marR="6593" marT="6593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93" marR="6593" marT="6593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715328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GOLD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골드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3902596061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DIA_CHARGED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다이아</a:t>
                      </a:r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유료</a:t>
                      </a:r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491471823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DIA_FREE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다이아</a:t>
                      </a:r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무료</a:t>
                      </a:r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200993156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RUBY_CHARGED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루비</a:t>
                      </a:r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유료</a:t>
                      </a:r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462127576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RUBY_FREE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루비</a:t>
                      </a:r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(</a:t>
                      </a:r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무료</a:t>
                      </a:r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)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4170778454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6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PROOF_ORE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증명의 원석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2492706749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7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BRAVE_ORE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용기의 원석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71208546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8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GUILD_COIN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길드 주화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3091291814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9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GUILD_STAMP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길드 인장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594800387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10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STENELLA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스테넬라 주화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925185890"/>
                  </a:ext>
                </a:extLst>
              </a:tr>
              <a:tr h="145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11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RIPZOU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립조우</a:t>
                      </a:r>
                      <a:r>
                        <a:rPr lang="ko-KR" alt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 주화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593" marR="6593" marT="6593" marB="0" anchor="ctr"/>
                </a:tc>
                <a:extLst>
                  <a:ext uri="{0D108BD9-81ED-4DB2-BD59-A6C34878D82A}">
                    <a16:rowId xmlns:a16="http://schemas.microsoft.com/office/drawing/2014/main" val="1370536817"/>
                  </a:ext>
                </a:extLst>
              </a:tr>
            </a:tbl>
          </a:graphicData>
        </a:graphic>
      </p:graphicFrame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82B2A76-512C-705C-D515-E89732FF9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7" y="1660158"/>
            <a:ext cx="4129087" cy="7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33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94ACDD0-EAC8-A92A-E61C-373ABE7DBF19}"/>
              </a:ext>
            </a:extLst>
          </p:cNvPr>
          <p:cNvSpPr/>
          <p:nvPr/>
        </p:nvSpPr>
        <p:spPr>
          <a:xfrm>
            <a:off x="452437" y="270707"/>
            <a:ext cx="5630861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맵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맵 테이블의 논리적 모델 설계도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7AD4DBF-940F-1238-23DB-2B9E4914093A}"/>
              </a:ext>
            </a:extLst>
          </p:cNvPr>
          <p:cNvCxnSpPr>
            <a:cxnSpLocks/>
          </p:cNvCxnSpPr>
          <p:nvPr/>
        </p:nvCxnSpPr>
        <p:spPr>
          <a:xfrm>
            <a:off x="554038" y="760710"/>
            <a:ext cx="2303462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점수판, 캐비닛이(가) 표시된 사진&#10;&#10;자동 생성된 설명">
            <a:extLst>
              <a:ext uri="{FF2B5EF4-FFF2-40B4-BE49-F238E27FC236}">
                <a16:creationId xmlns:a16="http://schemas.microsoft.com/office/drawing/2014/main" id="{8CC1434D-EBBB-7E65-37C7-F88C6AD28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70" y="1447523"/>
            <a:ext cx="5229955" cy="1981477"/>
          </a:xfrm>
          <a:prstGeom prst="rect">
            <a:avLst/>
          </a:prstGeom>
        </p:spPr>
      </p:pic>
      <p:pic>
        <p:nvPicPr>
          <p:cNvPr id="14" name="그림 13" descr="텍스트, 점수판, 파란색, 스크린샷이(가) 표시된 사진&#10;&#10;자동 생성된 설명">
            <a:extLst>
              <a:ext uri="{FF2B5EF4-FFF2-40B4-BE49-F238E27FC236}">
                <a16:creationId xmlns:a16="http://schemas.microsoft.com/office/drawing/2014/main" id="{FE3C83B3-4B1E-2221-9935-D1B580E9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70" y="3808252"/>
            <a:ext cx="5068007" cy="1152686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8F065042-0C8D-9D6D-3184-F9B5F6050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770" y="5410477"/>
            <a:ext cx="4782217" cy="8383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6B16A1-00B5-AAF2-1DB9-08C589E263EB}"/>
              </a:ext>
            </a:extLst>
          </p:cNvPr>
          <p:cNvSpPr/>
          <p:nvPr/>
        </p:nvSpPr>
        <p:spPr>
          <a:xfrm>
            <a:off x="3618770" y="5657850"/>
            <a:ext cx="4706080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AB6311-F999-4C59-5A5F-F32AD7AAC213}"/>
              </a:ext>
            </a:extLst>
          </p:cNvPr>
          <p:cNvSpPr/>
          <p:nvPr/>
        </p:nvSpPr>
        <p:spPr>
          <a:xfrm>
            <a:off x="3618770" y="4562475"/>
            <a:ext cx="5068007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0D90C900-B84C-E5CB-9C77-C75770C3A57D}"/>
              </a:ext>
            </a:extLst>
          </p:cNvPr>
          <p:cNvCxnSpPr>
            <a:stCxn id="21" idx="1"/>
            <a:endCxn id="20" idx="1"/>
          </p:cNvCxnSpPr>
          <p:nvPr/>
        </p:nvCxnSpPr>
        <p:spPr>
          <a:xfrm rot="10800000" flipV="1">
            <a:off x="3618770" y="4652963"/>
            <a:ext cx="12700" cy="1104900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76A296-D5D7-A44D-C8D7-2661B600E10F}"/>
              </a:ext>
            </a:extLst>
          </p:cNvPr>
          <p:cNvSpPr/>
          <p:nvPr/>
        </p:nvSpPr>
        <p:spPr>
          <a:xfrm>
            <a:off x="1825627" y="4853783"/>
            <a:ext cx="1641473" cy="703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참조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DADD0E-C289-1387-8112-F312A342E0EC}"/>
              </a:ext>
            </a:extLst>
          </p:cNvPr>
          <p:cNvSpPr/>
          <p:nvPr/>
        </p:nvSpPr>
        <p:spPr>
          <a:xfrm>
            <a:off x="3631470" y="4067175"/>
            <a:ext cx="5055307" cy="180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9431C3-02DA-F267-A3DF-F38C4423089F}"/>
              </a:ext>
            </a:extLst>
          </p:cNvPr>
          <p:cNvSpPr/>
          <p:nvPr/>
        </p:nvSpPr>
        <p:spPr>
          <a:xfrm>
            <a:off x="3631470" y="3200401"/>
            <a:ext cx="5217255" cy="185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FB153D68-7B63-62EB-2BD3-DF0BD890C2D6}"/>
              </a:ext>
            </a:extLst>
          </p:cNvPr>
          <p:cNvCxnSpPr>
            <a:cxnSpLocks/>
            <a:stCxn id="36" idx="1"/>
            <a:endCxn id="34" idx="1"/>
          </p:cNvCxnSpPr>
          <p:nvPr/>
        </p:nvCxnSpPr>
        <p:spPr>
          <a:xfrm rot="10800000" flipV="1">
            <a:off x="3631470" y="3293149"/>
            <a:ext cx="12700" cy="86451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CDE846-4569-71E0-6A61-B580FEE62D43}"/>
              </a:ext>
            </a:extLst>
          </p:cNvPr>
          <p:cNvSpPr/>
          <p:nvPr/>
        </p:nvSpPr>
        <p:spPr>
          <a:xfrm>
            <a:off x="1825626" y="3363915"/>
            <a:ext cx="1641473" cy="703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참조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D4203E5-9B19-8A11-D4C2-DBD90200B087}"/>
              </a:ext>
            </a:extLst>
          </p:cNvPr>
          <p:cNvSpPr/>
          <p:nvPr/>
        </p:nvSpPr>
        <p:spPr>
          <a:xfrm>
            <a:off x="3656869" y="3227567"/>
            <a:ext cx="151671" cy="1516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2F3FEE0-FAC1-3A02-B211-46420661CA19}"/>
              </a:ext>
            </a:extLst>
          </p:cNvPr>
          <p:cNvSpPr/>
          <p:nvPr/>
        </p:nvSpPr>
        <p:spPr>
          <a:xfrm>
            <a:off x="3666394" y="4081826"/>
            <a:ext cx="151671" cy="1516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B568A76-0DCC-8C5A-0827-22801F19159B}"/>
              </a:ext>
            </a:extLst>
          </p:cNvPr>
          <p:cNvSpPr/>
          <p:nvPr/>
        </p:nvSpPr>
        <p:spPr>
          <a:xfrm>
            <a:off x="3675919" y="4577125"/>
            <a:ext cx="151671" cy="1516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0D047D7C-A492-FCD1-7791-848A4EBEF591}"/>
              </a:ext>
            </a:extLst>
          </p:cNvPr>
          <p:cNvSpPr/>
          <p:nvPr/>
        </p:nvSpPr>
        <p:spPr>
          <a:xfrm>
            <a:off x="3704494" y="5682026"/>
            <a:ext cx="151671" cy="1516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23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90F122-5652-618C-6838-3013D6DB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8" y="1633268"/>
            <a:ext cx="11174384" cy="38581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602B7DD-39CC-2575-DAEA-6240C497E5EF}"/>
              </a:ext>
            </a:extLst>
          </p:cNvPr>
          <p:cNvSpPr/>
          <p:nvPr/>
        </p:nvSpPr>
        <p:spPr>
          <a:xfrm>
            <a:off x="450850" y="272342"/>
            <a:ext cx="5883275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맵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가상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환경에 데이터 입력 예시 화면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86411B-D12F-81C2-6990-46D6D0964C04}"/>
              </a:ext>
            </a:extLst>
          </p:cNvPr>
          <p:cNvCxnSpPr>
            <a:cxnSpLocks/>
          </p:cNvCxnSpPr>
          <p:nvPr/>
        </p:nvCxnSpPr>
        <p:spPr>
          <a:xfrm>
            <a:off x="554038" y="760710"/>
            <a:ext cx="2303462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63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1B3B48E-AF20-F239-C279-DD45E4FF886D}"/>
              </a:ext>
            </a:extLst>
          </p:cNvPr>
          <p:cNvSpPr/>
          <p:nvPr/>
        </p:nvSpPr>
        <p:spPr>
          <a:xfrm>
            <a:off x="452438" y="270707"/>
            <a:ext cx="6443662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재료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드랍되는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재료 아이템들을 정리한 테이블 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C3380B-4BA9-70C1-ABBF-2D697DEF6761}"/>
              </a:ext>
            </a:extLst>
          </p:cNvPr>
          <p:cNvCxnSpPr>
            <a:cxnSpLocks/>
          </p:cNvCxnSpPr>
          <p:nvPr/>
        </p:nvCxnSpPr>
        <p:spPr>
          <a:xfrm>
            <a:off x="554038" y="760710"/>
            <a:ext cx="2659062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0EE0D36E-B76D-207B-51C0-1B385421F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50" y="1231910"/>
            <a:ext cx="6837362" cy="3608607"/>
          </a:xfrm>
          <a:prstGeom prst="rect">
            <a:avLst/>
          </a:prstGeom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6D6A168D-D54B-529D-EBEF-5CE3DAD999C7}"/>
              </a:ext>
            </a:extLst>
          </p:cNvPr>
          <p:cNvSpPr/>
          <p:nvPr/>
        </p:nvSpPr>
        <p:spPr>
          <a:xfrm>
            <a:off x="2795950" y="1231911"/>
            <a:ext cx="6837362" cy="3608600"/>
          </a:xfrm>
          <a:custGeom>
            <a:avLst/>
            <a:gdLst>
              <a:gd name="connsiteX0" fmla="*/ 1126331 w 5563437"/>
              <a:gd name="connsiteY0" fmla="*/ 718821 h 2936252"/>
              <a:gd name="connsiteX1" fmla="*/ 1126331 w 5563437"/>
              <a:gd name="connsiteY1" fmla="*/ 1169671 h 2936252"/>
              <a:gd name="connsiteX2" fmla="*/ 1532731 w 5563437"/>
              <a:gd name="connsiteY2" fmla="*/ 1169671 h 2936252"/>
              <a:gd name="connsiteX3" fmla="*/ 1532731 w 5563437"/>
              <a:gd name="connsiteY3" fmla="*/ 718821 h 2936252"/>
              <a:gd name="connsiteX4" fmla="*/ 119062 w 5563437"/>
              <a:gd name="connsiteY4" fmla="*/ 325127 h 2936252"/>
              <a:gd name="connsiteX5" fmla="*/ 119062 w 5563437"/>
              <a:gd name="connsiteY5" fmla="*/ 1664977 h 2936252"/>
              <a:gd name="connsiteX6" fmla="*/ 506412 w 5563437"/>
              <a:gd name="connsiteY6" fmla="*/ 1664977 h 2936252"/>
              <a:gd name="connsiteX7" fmla="*/ 506412 w 5563437"/>
              <a:gd name="connsiteY7" fmla="*/ 325127 h 2936252"/>
              <a:gd name="connsiteX8" fmla="*/ 4056062 w 5563437"/>
              <a:gd name="connsiteY8" fmla="*/ 78842 h 2936252"/>
              <a:gd name="connsiteX9" fmla="*/ 4056062 w 5563437"/>
              <a:gd name="connsiteY9" fmla="*/ 2192027 h 2936252"/>
              <a:gd name="connsiteX10" fmla="*/ 5491162 w 5563437"/>
              <a:gd name="connsiteY10" fmla="*/ 2192027 h 2936252"/>
              <a:gd name="connsiteX11" fmla="*/ 5491162 w 5563437"/>
              <a:gd name="connsiteY11" fmla="*/ 78842 h 2936252"/>
              <a:gd name="connsiteX12" fmla="*/ 0 w 5563437"/>
              <a:gd name="connsiteY12" fmla="*/ 0 h 2936252"/>
              <a:gd name="connsiteX13" fmla="*/ 5563437 w 5563437"/>
              <a:gd name="connsiteY13" fmla="*/ 0 h 2936252"/>
              <a:gd name="connsiteX14" fmla="*/ 5563437 w 5563437"/>
              <a:gd name="connsiteY14" fmla="*/ 2936252 h 2936252"/>
              <a:gd name="connsiteX15" fmla="*/ 0 w 5563437"/>
              <a:gd name="connsiteY15" fmla="*/ 2936252 h 293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63437" h="2936252">
                <a:moveTo>
                  <a:pt x="1126331" y="718821"/>
                </a:moveTo>
                <a:lnTo>
                  <a:pt x="1126331" y="1169671"/>
                </a:lnTo>
                <a:lnTo>
                  <a:pt x="1532731" y="1169671"/>
                </a:lnTo>
                <a:lnTo>
                  <a:pt x="1532731" y="718821"/>
                </a:lnTo>
                <a:close/>
                <a:moveTo>
                  <a:pt x="119062" y="325127"/>
                </a:moveTo>
                <a:lnTo>
                  <a:pt x="119062" y="1664977"/>
                </a:lnTo>
                <a:lnTo>
                  <a:pt x="506412" y="1664977"/>
                </a:lnTo>
                <a:lnTo>
                  <a:pt x="506412" y="325127"/>
                </a:lnTo>
                <a:close/>
                <a:moveTo>
                  <a:pt x="4056062" y="78842"/>
                </a:moveTo>
                <a:lnTo>
                  <a:pt x="4056062" y="2192027"/>
                </a:lnTo>
                <a:lnTo>
                  <a:pt x="5491162" y="2192027"/>
                </a:lnTo>
                <a:lnTo>
                  <a:pt x="5491162" y="78842"/>
                </a:lnTo>
                <a:close/>
                <a:moveTo>
                  <a:pt x="0" y="0"/>
                </a:moveTo>
                <a:lnTo>
                  <a:pt x="5563437" y="0"/>
                </a:lnTo>
                <a:lnTo>
                  <a:pt x="5563437" y="2936252"/>
                </a:lnTo>
                <a:lnTo>
                  <a:pt x="0" y="2936252"/>
                </a:lnTo>
                <a:close/>
              </a:path>
            </a:pathLst>
          </a:cu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FBB6CE-E76D-7484-ADF4-077414027C05}"/>
              </a:ext>
            </a:extLst>
          </p:cNvPr>
          <p:cNvSpPr/>
          <p:nvPr/>
        </p:nvSpPr>
        <p:spPr>
          <a:xfrm>
            <a:off x="5470887" y="1676936"/>
            <a:ext cx="1466850" cy="609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재료 분류 타입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material_type</a:t>
            </a: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67D75A8-B88F-246C-0D6A-5C3604A02A8B}"/>
              </a:ext>
            </a:extLst>
          </p:cNvPr>
          <p:cNvCxnSpPr>
            <a:cxnSpLocks/>
          </p:cNvCxnSpPr>
          <p:nvPr/>
        </p:nvCxnSpPr>
        <p:spPr>
          <a:xfrm>
            <a:off x="3318237" y="2010311"/>
            <a:ext cx="20193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B5F8FF-C127-D670-6C3F-41B83877F052}"/>
              </a:ext>
            </a:extLst>
          </p:cNvPr>
          <p:cNvSpPr/>
          <p:nvPr/>
        </p:nvSpPr>
        <p:spPr>
          <a:xfrm>
            <a:off x="5470887" y="2451636"/>
            <a:ext cx="1466850" cy="609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재료 명칭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material_name</a:t>
            </a: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EC25E7-D239-EE5F-67DA-4B2099F71EEC}"/>
              </a:ext>
            </a:extLst>
          </p:cNvPr>
          <p:cNvSpPr/>
          <p:nvPr/>
        </p:nvSpPr>
        <p:spPr>
          <a:xfrm>
            <a:off x="5470887" y="3226336"/>
            <a:ext cx="1466850" cy="609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재료 희귀도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material_rarity</a:t>
            </a: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308873-07B5-0F3F-916D-E1C2CB4562AF}"/>
              </a:ext>
            </a:extLst>
          </p:cNvPr>
          <p:cNvSpPr/>
          <p:nvPr/>
        </p:nvSpPr>
        <p:spPr>
          <a:xfrm>
            <a:off x="5470887" y="4001036"/>
            <a:ext cx="1466850" cy="609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재료 설명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material_</a:t>
            </a: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description</a:t>
            </a: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9DE440-9613-31C3-591F-1D9FABD05B1D}"/>
              </a:ext>
            </a:extLst>
          </p:cNvPr>
          <p:cNvSpPr/>
          <p:nvPr/>
        </p:nvSpPr>
        <p:spPr>
          <a:xfrm>
            <a:off x="7917224" y="4001036"/>
            <a:ext cx="146685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재료 고유 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ID</a:t>
            </a:r>
          </a:p>
          <a:p>
            <a:pPr algn="ctr"/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material_ID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(PK)</a:t>
            </a: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7D680-D3C1-3295-2679-9CABCAD04D31}"/>
              </a:ext>
            </a:extLst>
          </p:cNvPr>
          <p:cNvSpPr/>
          <p:nvPr/>
        </p:nvSpPr>
        <p:spPr>
          <a:xfrm>
            <a:off x="2956286" y="1591205"/>
            <a:ext cx="361951" cy="16668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EB362C-6F19-04E5-3796-7C1131FB47EC}"/>
              </a:ext>
            </a:extLst>
          </p:cNvPr>
          <p:cNvSpPr/>
          <p:nvPr/>
        </p:nvSpPr>
        <p:spPr>
          <a:xfrm>
            <a:off x="7810861" y="1400712"/>
            <a:ext cx="765176" cy="2381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B82B63-D252-4D05-A4E4-41AC093814B6}"/>
              </a:ext>
            </a:extLst>
          </p:cNvPr>
          <p:cNvSpPr/>
          <p:nvPr/>
        </p:nvSpPr>
        <p:spPr>
          <a:xfrm>
            <a:off x="7917224" y="2010311"/>
            <a:ext cx="420688" cy="276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20A6EF-80B6-3ECB-4755-7B000E29830F}"/>
              </a:ext>
            </a:extLst>
          </p:cNvPr>
          <p:cNvSpPr/>
          <p:nvPr/>
        </p:nvSpPr>
        <p:spPr>
          <a:xfrm>
            <a:off x="7807686" y="2681824"/>
            <a:ext cx="1330326" cy="2762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26F076F-67CD-8DF7-94E5-F91F6682BCE8}"/>
              </a:ext>
            </a:extLst>
          </p:cNvPr>
          <p:cNvCxnSpPr>
            <a:cxnSpLocks/>
            <a:stCxn id="20" idx="1"/>
            <a:endCxn id="10" idx="3"/>
          </p:cNvCxnSpPr>
          <p:nvPr/>
        </p:nvCxnSpPr>
        <p:spPr>
          <a:xfrm rot="10800000" flipV="1">
            <a:off x="6937737" y="1519774"/>
            <a:ext cx="873124" cy="12366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3262BAC-3D41-E70F-8778-9E109D83167C}"/>
              </a:ext>
            </a:extLst>
          </p:cNvPr>
          <p:cNvCxnSpPr>
            <a:cxnSpLocks/>
            <a:stCxn id="21" idx="1"/>
            <a:endCxn id="13" idx="3"/>
          </p:cNvCxnSpPr>
          <p:nvPr/>
        </p:nvCxnSpPr>
        <p:spPr>
          <a:xfrm rot="10800000" flipV="1">
            <a:off x="6937738" y="2148422"/>
            <a:ext cx="979487" cy="1382713"/>
          </a:xfrm>
          <a:prstGeom prst="bentConnector3">
            <a:avLst>
              <a:gd name="adj1" fmla="val 41248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BC4C0848-704C-4E43-DA9E-65E2D4363157}"/>
              </a:ext>
            </a:extLst>
          </p:cNvPr>
          <p:cNvCxnSpPr>
            <a:cxnSpLocks/>
            <a:stCxn id="23" idx="1"/>
            <a:endCxn id="15" idx="3"/>
          </p:cNvCxnSpPr>
          <p:nvPr/>
        </p:nvCxnSpPr>
        <p:spPr>
          <a:xfrm rot="10800000" flipV="1">
            <a:off x="6937738" y="2819936"/>
            <a:ext cx="869949" cy="1485900"/>
          </a:xfrm>
          <a:prstGeom prst="bentConnector3">
            <a:avLst>
              <a:gd name="adj1" fmla="val 1605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2C246AC-D547-96F7-4392-9EAD9E556C5E}"/>
              </a:ext>
            </a:extLst>
          </p:cNvPr>
          <p:cNvCxnSpPr>
            <a:cxnSpLocks/>
          </p:cNvCxnSpPr>
          <p:nvPr/>
        </p:nvCxnSpPr>
        <p:spPr>
          <a:xfrm>
            <a:off x="336688" y="5029196"/>
            <a:ext cx="11395451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B9DC128-18A5-4BF2-3D27-A5BA84854FE0}"/>
              </a:ext>
            </a:extLst>
          </p:cNvPr>
          <p:cNvSpPr/>
          <p:nvPr/>
        </p:nvSpPr>
        <p:spPr>
          <a:xfrm>
            <a:off x="336688" y="5285944"/>
            <a:ext cx="11395451" cy="137414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테이블의 의도 및 특이사항</a:t>
            </a: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몬스터 처치 시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또는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보상으로 획득이 가능한 재료의 정보를 모아둔 테이블이다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r>
              <a:rPr lang="ko-KR" altLang="en-US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단</a:t>
            </a:r>
            <a:r>
              <a:rPr lang="en-US" altLang="ko-KR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엔드 컨텐츠 유저 타겟층의 재료 아이템</a:t>
            </a:r>
            <a:r>
              <a:rPr lang="en-US" altLang="ko-KR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(</a:t>
            </a:r>
            <a:r>
              <a:rPr lang="ko-KR" altLang="en-US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캐릭터의 </a:t>
            </a:r>
            <a:r>
              <a:rPr lang="ko-KR" altLang="en-US" sz="1400" dirty="0" err="1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스테이터스</a:t>
            </a:r>
            <a:r>
              <a:rPr lang="en-US" altLang="ko-KR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세부 능력치 상승 소비품 재료</a:t>
            </a:r>
            <a:r>
              <a:rPr lang="en-US" altLang="ko-KR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400" dirty="0" err="1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성물</a:t>
            </a:r>
            <a:r>
              <a:rPr lang="en-US" altLang="ko-KR" sz="16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en-US" altLang="ko-KR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1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스펙 강화 펫 시스템</a:t>
            </a:r>
            <a:r>
              <a:rPr lang="en-US" altLang="ko-KR" sz="16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 </a:t>
            </a:r>
            <a:r>
              <a:rPr lang="ko-KR" altLang="en-US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용 아이템</a:t>
            </a:r>
            <a:r>
              <a:rPr lang="en-US" altLang="ko-KR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과 같이 </a:t>
            </a:r>
            <a:r>
              <a:rPr lang="ko-KR" altLang="en-US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활용 타겟층이 다른 재료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들은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드랍 대상에서 제외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한다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4B4B4B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77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56DAAE-6C00-4EFF-01E7-EF9BC8A0E451}"/>
              </a:ext>
            </a:extLst>
          </p:cNvPr>
          <p:cNvGrpSpPr/>
          <p:nvPr/>
        </p:nvGrpSpPr>
        <p:grpSpPr>
          <a:xfrm>
            <a:off x="991551" y="1985648"/>
            <a:ext cx="9353550" cy="2644683"/>
            <a:chOff x="990600" y="2351782"/>
            <a:chExt cx="9353550" cy="26446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A2EC83-64FC-23A2-54DF-B7796137FD21}"/>
                </a:ext>
              </a:extLst>
            </p:cNvPr>
            <p:cNvSpPr txBox="1"/>
            <p:nvPr/>
          </p:nvSpPr>
          <p:spPr>
            <a:xfrm>
              <a:off x="990600" y="2351782"/>
              <a:ext cx="935355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400" dirty="0">
                  <a:solidFill>
                    <a:srgbClr val="92D050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0BDD-8733-5E3E-E28C-5A9FA8BD4AA6}"/>
                </a:ext>
              </a:extLst>
            </p:cNvPr>
            <p:cNvSpPr txBox="1"/>
            <p:nvPr/>
          </p:nvSpPr>
          <p:spPr>
            <a:xfrm>
              <a:off x="1030944" y="3505200"/>
              <a:ext cx="4914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 기획 배경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66790A-D3E3-691A-5C92-F9943A81DBD3}"/>
                </a:ext>
              </a:extLst>
            </p:cNvPr>
            <p:cNvSpPr txBox="1"/>
            <p:nvPr/>
          </p:nvSpPr>
          <p:spPr>
            <a:xfrm>
              <a:off x="1042896" y="4384503"/>
              <a:ext cx="4486275" cy="61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본 문서의 시스템 기획을 작성하게 된 </a:t>
              </a:r>
              <a:endParaRPr lang="en-US" altLang="ko-KR" sz="12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배경을 설명하는 페이지 입니다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14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1B3B48E-AF20-F239-C279-DD45E4FF886D}"/>
              </a:ext>
            </a:extLst>
          </p:cNvPr>
          <p:cNvSpPr/>
          <p:nvPr/>
        </p:nvSpPr>
        <p:spPr>
          <a:xfrm>
            <a:off x="452438" y="270707"/>
            <a:ext cx="6443662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재료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가상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환경에 데이터 입력 예시 화면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C3380B-4BA9-70C1-ABBF-2D697DEF6761}"/>
              </a:ext>
            </a:extLst>
          </p:cNvPr>
          <p:cNvCxnSpPr>
            <a:cxnSpLocks/>
          </p:cNvCxnSpPr>
          <p:nvPr/>
        </p:nvCxnSpPr>
        <p:spPr>
          <a:xfrm>
            <a:off x="554038" y="760710"/>
            <a:ext cx="2659062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49E8B20-8E3E-F871-FC52-AF16894F0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8" y="1449388"/>
            <a:ext cx="896427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6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CEADEE0-F152-CA50-F54B-478CB385F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23" y="1064852"/>
            <a:ext cx="6038167" cy="42686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345C23-6236-7D44-E195-2C6B50B59501}"/>
              </a:ext>
            </a:extLst>
          </p:cNvPr>
          <p:cNvSpPr/>
          <p:nvPr/>
        </p:nvSpPr>
        <p:spPr>
          <a:xfrm>
            <a:off x="452438" y="270707"/>
            <a:ext cx="6862762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에센스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드랍되는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에센스들을 정리한 테이블 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D682EE8-CD67-3394-5EF0-1C8E5097EBC8}"/>
              </a:ext>
            </a:extLst>
          </p:cNvPr>
          <p:cNvSpPr/>
          <p:nvPr/>
        </p:nvSpPr>
        <p:spPr>
          <a:xfrm>
            <a:off x="3374244" y="927565"/>
            <a:ext cx="6307200" cy="4543200"/>
          </a:xfrm>
          <a:custGeom>
            <a:avLst/>
            <a:gdLst>
              <a:gd name="connsiteX0" fmla="*/ 2375193 w 6307200"/>
              <a:gd name="connsiteY0" fmla="*/ 2115629 h 4543200"/>
              <a:gd name="connsiteX1" fmla="*/ 2375193 w 6307200"/>
              <a:gd name="connsiteY1" fmla="*/ 2490271 h 4543200"/>
              <a:gd name="connsiteX2" fmla="*/ 3995713 w 6307200"/>
              <a:gd name="connsiteY2" fmla="*/ 2490271 h 4543200"/>
              <a:gd name="connsiteX3" fmla="*/ 3995713 w 6307200"/>
              <a:gd name="connsiteY3" fmla="*/ 2115629 h 4543200"/>
              <a:gd name="connsiteX4" fmla="*/ 2493938 w 6307200"/>
              <a:gd name="connsiteY4" fmla="*/ 1469199 h 4543200"/>
              <a:gd name="connsiteX5" fmla="*/ 2493938 w 6307200"/>
              <a:gd name="connsiteY5" fmla="*/ 1667319 h 4543200"/>
              <a:gd name="connsiteX6" fmla="*/ 2776513 w 6307200"/>
              <a:gd name="connsiteY6" fmla="*/ 1667319 h 4543200"/>
              <a:gd name="connsiteX7" fmla="*/ 2776513 w 6307200"/>
              <a:gd name="connsiteY7" fmla="*/ 1469199 h 4543200"/>
              <a:gd name="connsiteX8" fmla="*/ 2365523 w 6307200"/>
              <a:gd name="connsiteY8" fmla="*/ 836739 h 4543200"/>
              <a:gd name="connsiteX9" fmla="*/ 2365523 w 6307200"/>
              <a:gd name="connsiteY9" fmla="*/ 1057719 h 4543200"/>
              <a:gd name="connsiteX10" fmla="*/ 3317533 w 6307200"/>
              <a:gd name="connsiteY10" fmla="*/ 1057719 h 4543200"/>
              <a:gd name="connsiteX11" fmla="*/ 3317533 w 6307200"/>
              <a:gd name="connsiteY11" fmla="*/ 836739 h 4543200"/>
              <a:gd name="connsiteX12" fmla="*/ 0 w 6307200"/>
              <a:gd name="connsiteY12" fmla="*/ 0 h 4543200"/>
              <a:gd name="connsiteX13" fmla="*/ 6307200 w 6307200"/>
              <a:gd name="connsiteY13" fmla="*/ 0 h 4543200"/>
              <a:gd name="connsiteX14" fmla="*/ 6307200 w 6307200"/>
              <a:gd name="connsiteY14" fmla="*/ 4543200 h 4543200"/>
              <a:gd name="connsiteX15" fmla="*/ 0 w 6307200"/>
              <a:gd name="connsiteY15" fmla="*/ 4543200 h 45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07200" h="4543200">
                <a:moveTo>
                  <a:pt x="2375193" y="2115629"/>
                </a:moveTo>
                <a:lnTo>
                  <a:pt x="2375193" y="2490271"/>
                </a:lnTo>
                <a:lnTo>
                  <a:pt x="3995713" y="2490271"/>
                </a:lnTo>
                <a:lnTo>
                  <a:pt x="3995713" y="2115629"/>
                </a:lnTo>
                <a:close/>
                <a:moveTo>
                  <a:pt x="2493938" y="1469199"/>
                </a:moveTo>
                <a:lnTo>
                  <a:pt x="2493938" y="1667319"/>
                </a:lnTo>
                <a:lnTo>
                  <a:pt x="2776513" y="1667319"/>
                </a:lnTo>
                <a:lnTo>
                  <a:pt x="2776513" y="1469199"/>
                </a:lnTo>
                <a:close/>
                <a:moveTo>
                  <a:pt x="2365523" y="836739"/>
                </a:moveTo>
                <a:lnTo>
                  <a:pt x="2365523" y="1057719"/>
                </a:lnTo>
                <a:lnTo>
                  <a:pt x="3317533" y="1057719"/>
                </a:lnTo>
                <a:lnTo>
                  <a:pt x="3317533" y="836739"/>
                </a:lnTo>
                <a:close/>
                <a:moveTo>
                  <a:pt x="0" y="0"/>
                </a:moveTo>
                <a:lnTo>
                  <a:pt x="6307200" y="0"/>
                </a:lnTo>
                <a:lnTo>
                  <a:pt x="6307200" y="4543200"/>
                </a:lnTo>
                <a:lnTo>
                  <a:pt x="0" y="4543200"/>
                </a:lnTo>
                <a:close/>
              </a:path>
            </a:pathLst>
          </a:cu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DEEE092-3C1C-FD88-DED9-45EF42B4CCA4}"/>
              </a:ext>
            </a:extLst>
          </p:cNvPr>
          <p:cNvCxnSpPr>
            <a:cxnSpLocks/>
          </p:cNvCxnSpPr>
          <p:nvPr/>
        </p:nvCxnSpPr>
        <p:spPr>
          <a:xfrm flipH="1">
            <a:off x="5318907" y="1869714"/>
            <a:ext cx="438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D3F530E-3B6E-6002-12B6-0749D0FDBCC6}"/>
              </a:ext>
            </a:extLst>
          </p:cNvPr>
          <p:cNvCxnSpPr>
            <a:cxnSpLocks/>
          </p:cNvCxnSpPr>
          <p:nvPr/>
        </p:nvCxnSpPr>
        <p:spPr>
          <a:xfrm flipH="1">
            <a:off x="5312557" y="2481694"/>
            <a:ext cx="55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76A86-4D86-618F-602C-F94837455C59}"/>
              </a:ext>
            </a:extLst>
          </p:cNvPr>
          <p:cNvSpPr/>
          <p:nvPr/>
        </p:nvSpPr>
        <p:spPr>
          <a:xfrm>
            <a:off x="4243494" y="1575730"/>
            <a:ext cx="1075413" cy="58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에센스 이름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-&gt;</a:t>
            </a: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essence_</a:t>
            </a: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name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92885A-7C9E-4491-168C-D5F6E5BA6694}"/>
              </a:ext>
            </a:extLst>
          </p:cNvPr>
          <p:cNvSpPr/>
          <p:nvPr/>
        </p:nvSpPr>
        <p:spPr>
          <a:xfrm>
            <a:off x="4237144" y="2316465"/>
            <a:ext cx="1075413" cy="58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에센스 희귀도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essence_</a:t>
            </a: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rarity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5303564-5890-DDF0-15FC-C33288B76FBD}"/>
              </a:ext>
            </a:extLst>
          </p:cNvPr>
          <p:cNvCxnSpPr>
            <a:cxnSpLocks/>
          </p:cNvCxnSpPr>
          <p:nvPr/>
        </p:nvCxnSpPr>
        <p:spPr>
          <a:xfrm flipH="1">
            <a:off x="5311034" y="3199165"/>
            <a:ext cx="4287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D14F73-A678-5731-D9F2-A8CAEC210585}"/>
              </a:ext>
            </a:extLst>
          </p:cNvPr>
          <p:cNvSpPr/>
          <p:nvPr/>
        </p:nvSpPr>
        <p:spPr>
          <a:xfrm>
            <a:off x="4235621" y="3044464"/>
            <a:ext cx="1075413" cy="58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에센스 설명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essence_</a:t>
            </a: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description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A18BE93E-8958-5EF1-6BDF-ECD052A82792}"/>
              </a:ext>
            </a:extLst>
          </p:cNvPr>
          <p:cNvCxnSpPr>
            <a:cxnSpLocks/>
          </p:cNvCxnSpPr>
          <p:nvPr/>
        </p:nvCxnSpPr>
        <p:spPr>
          <a:xfrm>
            <a:off x="3851694" y="3891373"/>
            <a:ext cx="385450" cy="144968"/>
          </a:xfrm>
          <a:prstGeom prst="bentConnector3">
            <a:avLst>
              <a:gd name="adj1" fmla="val -8743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213FFD7-7D00-6B98-5637-479E50EA5625}"/>
              </a:ext>
            </a:extLst>
          </p:cNvPr>
          <p:cNvSpPr/>
          <p:nvPr/>
        </p:nvSpPr>
        <p:spPr>
          <a:xfrm>
            <a:off x="4235620" y="3772463"/>
            <a:ext cx="1075413" cy="5879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에센스 분류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essence_</a:t>
            </a: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type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A68C0-8D1C-57DB-1865-092B1BADEC9B}"/>
              </a:ext>
            </a:extLst>
          </p:cNvPr>
          <p:cNvSpPr/>
          <p:nvPr/>
        </p:nvSpPr>
        <p:spPr>
          <a:xfrm>
            <a:off x="5868182" y="2412004"/>
            <a:ext cx="297815" cy="1752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90AAD5-A87A-056E-026D-652572926875}"/>
              </a:ext>
            </a:extLst>
          </p:cNvPr>
          <p:cNvSpPr/>
          <p:nvPr/>
        </p:nvSpPr>
        <p:spPr>
          <a:xfrm>
            <a:off x="5757057" y="1748984"/>
            <a:ext cx="919480" cy="242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232697-80A9-8900-627A-7BF4D5463318}"/>
              </a:ext>
            </a:extLst>
          </p:cNvPr>
          <p:cNvSpPr/>
          <p:nvPr/>
        </p:nvSpPr>
        <p:spPr>
          <a:xfrm>
            <a:off x="5739767" y="3061027"/>
            <a:ext cx="1653050" cy="3796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20BAF9-1531-BAA9-72D6-E29237A42C72}"/>
              </a:ext>
            </a:extLst>
          </p:cNvPr>
          <p:cNvSpPr/>
          <p:nvPr/>
        </p:nvSpPr>
        <p:spPr>
          <a:xfrm>
            <a:off x="3659017" y="1643415"/>
            <a:ext cx="385450" cy="22479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7ED4FA-E7D9-F0D5-025A-FC8198EBD97A}"/>
              </a:ext>
            </a:extLst>
          </p:cNvPr>
          <p:cNvSpPr/>
          <p:nvPr/>
        </p:nvSpPr>
        <p:spPr>
          <a:xfrm>
            <a:off x="336688" y="5285944"/>
            <a:ext cx="11395451" cy="137414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테이블의 의도 및 특이사항</a:t>
            </a: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몬스터 처치 시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또는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보상으로 획득이 가능한 에센스의 정보를 모아둔 테이블이다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단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시스템의 제약조건에 따라 일부 에센스는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특수한 분류로 </a:t>
            </a:r>
            <a:endParaRPr lang="en-US" altLang="ko-KR" sz="1400" dirty="0">
              <a:solidFill>
                <a:schemeClr val="accent5">
                  <a:lumMod val="7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나누어지거나 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드랍 대상에서 </a:t>
            </a:r>
            <a:r>
              <a:rPr lang="ko-KR" altLang="en-US" sz="1400" dirty="0">
                <a:solidFill>
                  <a:schemeClr val="accent5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제외 시킨다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en-US" altLang="ko-KR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958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345C23-6236-7D44-E195-2C6B50B59501}"/>
              </a:ext>
            </a:extLst>
          </p:cNvPr>
          <p:cNvSpPr/>
          <p:nvPr/>
        </p:nvSpPr>
        <p:spPr>
          <a:xfrm>
            <a:off x="452438" y="270707"/>
            <a:ext cx="6862762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에센스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가상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환경에 데이터 입력 예시 화면</a:t>
            </a:r>
            <a:endParaRPr lang="ko-KR" altLang="en-US" sz="3200" dirty="0">
              <a:solidFill>
                <a:srgbClr val="99D45E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10895BE1-767E-9390-1EAC-F1E93E3AA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449388"/>
            <a:ext cx="10112616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6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바닥이(가) 표시된 사진&#10;&#10;자동 생성된 설명">
            <a:extLst>
              <a:ext uri="{FF2B5EF4-FFF2-40B4-BE49-F238E27FC236}">
                <a16:creationId xmlns:a16="http://schemas.microsoft.com/office/drawing/2014/main" id="{1A54340E-68B0-AE79-2B3B-40EC1F22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846" y="1099457"/>
            <a:ext cx="2964732" cy="36889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DE5F31-79E6-7B5C-586E-6A5C4974B209}"/>
              </a:ext>
            </a:extLst>
          </p:cNvPr>
          <p:cNvSpPr/>
          <p:nvPr/>
        </p:nvSpPr>
        <p:spPr>
          <a:xfrm>
            <a:off x="452438" y="270707"/>
            <a:ext cx="6862762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몬스터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등장하는 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몬스터들을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정리한 테이블 </a:t>
            </a:r>
            <a:endParaRPr lang="ko-KR" altLang="en-US" sz="3200" dirty="0">
              <a:solidFill>
                <a:schemeClr val="bg1">
                  <a:lumMod val="7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6E30D9-A1F7-4AE6-AC84-BE376C195266}"/>
              </a:ext>
            </a:extLst>
          </p:cNvPr>
          <p:cNvCxnSpPr>
            <a:cxnSpLocks/>
          </p:cNvCxnSpPr>
          <p:nvPr/>
        </p:nvCxnSpPr>
        <p:spPr>
          <a:xfrm>
            <a:off x="336688" y="5029196"/>
            <a:ext cx="11395451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C8B3BC-711C-B727-1675-D97E7234F90E}"/>
              </a:ext>
            </a:extLst>
          </p:cNvPr>
          <p:cNvSpPr/>
          <p:nvPr/>
        </p:nvSpPr>
        <p:spPr>
          <a:xfrm>
            <a:off x="345397" y="5285944"/>
            <a:ext cx="11395451" cy="137414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테이블의 의도 및 특이사항</a:t>
            </a: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B4B4B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	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이벤트 입장 시 인스턴스화 될 수 있는 </a:t>
            </a:r>
            <a:r>
              <a:rPr lang="ko-KR" altLang="en-US" sz="1400" dirty="0" err="1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몬스터들의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정보를 입력한 테이블이다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단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스토리 컨텐츠 몰입에 방해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 될 수 있는 </a:t>
            </a:r>
            <a:r>
              <a:rPr lang="ko-KR" altLang="en-US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반전 요소 </a:t>
            </a:r>
            <a:r>
              <a:rPr lang="ko-KR" altLang="en-US" sz="1400" dirty="0" err="1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몬스터들</a:t>
            </a:r>
            <a:r>
              <a:rPr lang="ko-KR" altLang="en-US" sz="1400" dirty="0" err="1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은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en-US" altLang="ko-KR" sz="1400" dirty="0">
              <a:solidFill>
                <a:srgbClr val="4B4B4B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후보군에서 제외시킨다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또한</a:t>
            </a:r>
            <a:r>
              <a:rPr lang="en-US" altLang="ko-KR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유저의 선택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에 따라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1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맵 </a:t>
            </a:r>
            <a:r>
              <a:rPr lang="en-US" altLang="ko-KR" sz="11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</a:t>
            </a:r>
            <a:r>
              <a:rPr lang="ko-KR" altLang="en-US" sz="11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공격 속성 제한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 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후보군에서 잠시 배제된다</a:t>
            </a:r>
            <a:r>
              <a:rPr lang="en-US" altLang="ko-KR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ko-KR" altLang="en-US" sz="1400" dirty="0">
                <a:solidFill>
                  <a:srgbClr val="4B4B4B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 </a:t>
            </a:r>
            <a:endParaRPr lang="en-US" altLang="ko-KR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rgbClr val="4B4B4B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7ED6E4FD-EF37-0395-887A-34469A4EABB7}"/>
              </a:ext>
            </a:extLst>
          </p:cNvPr>
          <p:cNvSpPr/>
          <p:nvPr/>
        </p:nvSpPr>
        <p:spPr>
          <a:xfrm>
            <a:off x="2848063" y="1021080"/>
            <a:ext cx="3248297" cy="3857894"/>
          </a:xfrm>
          <a:custGeom>
            <a:avLst/>
            <a:gdLst>
              <a:gd name="connsiteX0" fmla="*/ 844732 w 3248297"/>
              <a:gd name="connsiteY0" fmla="*/ 572166 h 3857894"/>
              <a:gd name="connsiteX1" fmla="*/ 844732 w 3248297"/>
              <a:gd name="connsiteY1" fmla="*/ 746337 h 3857894"/>
              <a:gd name="connsiteX2" fmla="*/ 2477589 w 3248297"/>
              <a:gd name="connsiteY2" fmla="*/ 746337 h 3857894"/>
              <a:gd name="connsiteX3" fmla="*/ 2477589 w 3248297"/>
              <a:gd name="connsiteY3" fmla="*/ 572166 h 3857894"/>
              <a:gd name="connsiteX4" fmla="*/ 1049383 w 3248297"/>
              <a:gd name="connsiteY4" fmla="*/ 217714 h 3857894"/>
              <a:gd name="connsiteX5" fmla="*/ 1049383 w 3248297"/>
              <a:gd name="connsiteY5" fmla="*/ 391886 h 3857894"/>
              <a:gd name="connsiteX6" fmla="*/ 1998618 w 3248297"/>
              <a:gd name="connsiteY6" fmla="*/ 391886 h 3857894"/>
              <a:gd name="connsiteX7" fmla="*/ 1998618 w 3248297"/>
              <a:gd name="connsiteY7" fmla="*/ 217714 h 3857894"/>
              <a:gd name="connsiteX8" fmla="*/ 0 w 3248297"/>
              <a:gd name="connsiteY8" fmla="*/ 0 h 3857894"/>
              <a:gd name="connsiteX9" fmla="*/ 3248297 w 3248297"/>
              <a:gd name="connsiteY9" fmla="*/ 0 h 3857894"/>
              <a:gd name="connsiteX10" fmla="*/ 3248297 w 3248297"/>
              <a:gd name="connsiteY10" fmla="*/ 3857894 h 3857894"/>
              <a:gd name="connsiteX11" fmla="*/ 0 w 3248297"/>
              <a:gd name="connsiteY11" fmla="*/ 3857894 h 385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8297" h="3857894">
                <a:moveTo>
                  <a:pt x="844732" y="572166"/>
                </a:moveTo>
                <a:lnTo>
                  <a:pt x="844732" y="746337"/>
                </a:lnTo>
                <a:lnTo>
                  <a:pt x="2477589" y="746337"/>
                </a:lnTo>
                <a:lnTo>
                  <a:pt x="2477589" y="572166"/>
                </a:lnTo>
                <a:close/>
                <a:moveTo>
                  <a:pt x="1049383" y="217714"/>
                </a:moveTo>
                <a:lnTo>
                  <a:pt x="1049383" y="391886"/>
                </a:lnTo>
                <a:lnTo>
                  <a:pt x="1998618" y="391886"/>
                </a:lnTo>
                <a:lnTo>
                  <a:pt x="1998618" y="217714"/>
                </a:lnTo>
                <a:close/>
                <a:moveTo>
                  <a:pt x="0" y="0"/>
                </a:moveTo>
                <a:lnTo>
                  <a:pt x="3248297" y="0"/>
                </a:lnTo>
                <a:lnTo>
                  <a:pt x="3248297" y="3857894"/>
                </a:lnTo>
                <a:lnTo>
                  <a:pt x="0" y="3857894"/>
                </a:lnTo>
                <a:close/>
              </a:path>
            </a:pathLst>
          </a:custGeom>
          <a:solidFill>
            <a:schemeClr val="tx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1211E0-75A2-B575-45CB-5567EACAE766}"/>
              </a:ext>
            </a:extLst>
          </p:cNvPr>
          <p:cNvSpPr/>
          <p:nvPr/>
        </p:nvSpPr>
        <p:spPr>
          <a:xfrm>
            <a:off x="3891191" y="1228898"/>
            <a:ext cx="402131" cy="1851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C37B7B-6236-71E1-9237-160F048601C0}"/>
              </a:ext>
            </a:extLst>
          </p:cNvPr>
          <p:cNvSpPr/>
          <p:nvPr/>
        </p:nvSpPr>
        <p:spPr>
          <a:xfrm>
            <a:off x="4306752" y="1229987"/>
            <a:ext cx="550543" cy="18514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5A502C-140A-4D6B-4738-3A7006AB123A}"/>
              </a:ext>
            </a:extLst>
          </p:cNvPr>
          <p:cNvSpPr/>
          <p:nvPr/>
        </p:nvSpPr>
        <p:spPr>
          <a:xfrm>
            <a:off x="3681637" y="1565356"/>
            <a:ext cx="1652587" cy="2133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BD19840-DF5E-42BD-923E-DEC2A2CE1A9E}"/>
              </a:ext>
            </a:extLst>
          </p:cNvPr>
          <p:cNvCxnSpPr>
            <a:cxnSpLocks/>
            <a:stCxn id="19" idx="1"/>
            <a:endCxn id="27" idx="1"/>
          </p:cNvCxnSpPr>
          <p:nvPr/>
        </p:nvCxnSpPr>
        <p:spPr>
          <a:xfrm rot="10800000" flipV="1">
            <a:off x="3883633" y="1321472"/>
            <a:ext cx="7558" cy="923150"/>
          </a:xfrm>
          <a:prstGeom prst="bentConnector3">
            <a:avLst>
              <a:gd name="adj1" fmla="val 312461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A23C8F-F312-D847-74AC-1D86C9A23DBC}"/>
              </a:ext>
            </a:extLst>
          </p:cNvPr>
          <p:cNvSpPr/>
          <p:nvPr/>
        </p:nvSpPr>
        <p:spPr>
          <a:xfrm>
            <a:off x="3883633" y="1985174"/>
            <a:ext cx="1525840" cy="5188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몬스터의 공격 속성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monster_atk_type</a:t>
            </a: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F1426A2-4818-DF98-279F-2AD1ABD96BE1}"/>
              </a:ext>
            </a:extLst>
          </p:cNvPr>
          <p:cNvSpPr/>
          <p:nvPr/>
        </p:nvSpPr>
        <p:spPr>
          <a:xfrm>
            <a:off x="3883633" y="2684480"/>
            <a:ext cx="1525840" cy="5188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몬스터의 이름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monster_name</a:t>
            </a: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5B14FDF-B8A0-D710-A07D-BE27567F19A6}"/>
              </a:ext>
            </a:extLst>
          </p:cNvPr>
          <p:cNvSpPr/>
          <p:nvPr/>
        </p:nvSpPr>
        <p:spPr>
          <a:xfrm>
            <a:off x="3878491" y="3460123"/>
            <a:ext cx="1525840" cy="5188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몬스터의 부가 모드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monster_mod</a:t>
            </a: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F83DDA5-0E4C-77DB-32E4-AAA0E8B9FF87}"/>
              </a:ext>
            </a:extLst>
          </p:cNvPr>
          <p:cNvCxnSpPr>
            <a:cxnSpLocks/>
            <a:stCxn id="20" idx="3"/>
            <a:endCxn id="34" idx="3"/>
          </p:cNvCxnSpPr>
          <p:nvPr/>
        </p:nvCxnSpPr>
        <p:spPr>
          <a:xfrm>
            <a:off x="4857295" y="1322561"/>
            <a:ext cx="552178" cy="1621367"/>
          </a:xfrm>
          <a:prstGeom prst="bentConnector3">
            <a:avLst>
              <a:gd name="adj1" fmla="val 1414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69A86DA-F799-7390-AA28-7DEDB9F944EE}"/>
              </a:ext>
            </a:extLst>
          </p:cNvPr>
          <p:cNvCxnSpPr>
            <a:stCxn id="21" idx="3"/>
            <a:endCxn id="35" idx="3"/>
          </p:cNvCxnSpPr>
          <p:nvPr/>
        </p:nvCxnSpPr>
        <p:spPr>
          <a:xfrm>
            <a:off x="5334224" y="1672040"/>
            <a:ext cx="70107" cy="2047531"/>
          </a:xfrm>
          <a:prstGeom prst="bentConnector3">
            <a:avLst>
              <a:gd name="adj1" fmla="val 784753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7E7EF4E-AF5E-8392-0F13-6E1619019640}"/>
              </a:ext>
            </a:extLst>
          </p:cNvPr>
          <p:cNvSpPr/>
          <p:nvPr/>
        </p:nvSpPr>
        <p:spPr>
          <a:xfrm>
            <a:off x="3883968" y="4185470"/>
            <a:ext cx="1525840" cy="5344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몬스터의 관리 </a:t>
            </a:r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ID</a:t>
            </a:r>
          </a:p>
          <a:p>
            <a:pPr algn="ctr"/>
            <a:r>
              <a:rPr lang="en-US" altLang="ko-KR" sz="12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monster_ID</a:t>
            </a:r>
            <a:endParaRPr lang="en-US" altLang="ko-KR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sz="12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(PK)</a:t>
            </a:r>
            <a:endParaRPr lang="ko-KR" altLang="en-US" sz="12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C787250-4285-E264-6FA8-407B4923A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601729"/>
              </p:ext>
            </p:extLst>
          </p:nvPr>
        </p:nvGraphicFramePr>
        <p:xfrm>
          <a:off x="7546951" y="2187034"/>
          <a:ext cx="3816648" cy="14213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559">
                  <a:extLst>
                    <a:ext uri="{9D8B030D-6E8A-4147-A177-3AD203B41FA5}">
                      <a16:colId xmlns:a16="http://schemas.microsoft.com/office/drawing/2014/main" val="3184777219"/>
                    </a:ext>
                  </a:extLst>
                </a:gridCol>
                <a:gridCol w="894993">
                  <a:extLst>
                    <a:ext uri="{9D8B030D-6E8A-4147-A177-3AD203B41FA5}">
                      <a16:colId xmlns:a16="http://schemas.microsoft.com/office/drawing/2014/main" val="790325909"/>
                    </a:ext>
                  </a:extLst>
                </a:gridCol>
                <a:gridCol w="1949096">
                  <a:extLst>
                    <a:ext uri="{9D8B030D-6E8A-4147-A177-3AD203B41FA5}">
                      <a16:colId xmlns:a16="http://schemas.microsoft.com/office/drawing/2014/main" val="1362071661"/>
                    </a:ext>
                  </a:extLst>
                </a:gridCol>
              </a:tblGrid>
              <a:tr h="11447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err="1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enum</a:t>
                      </a:r>
                      <a:r>
                        <a:rPr 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 class ATK_TYPE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63907" marR="63907" marT="31953" marB="31953" anchor="ctr">
                    <a:solidFill>
                      <a:srgbClr val="99D4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>
                    <a:solidFill>
                      <a:srgbClr val="99D4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8939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enum_index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>
                    <a:solidFill>
                      <a:srgbClr val="3B40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atk_type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>
                    <a:solidFill>
                      <a:srgbClr val="3B40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설명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>
                    <a:solidFill>
                      <a:srgbClr val="3B40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83277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0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NONE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분류 없음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05345032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1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PHYSICAL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물리 공격타입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186860133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2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FIRE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화염 공격타입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01004576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3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FROST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냉기 공격타입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04264587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4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LIGHTNING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번개 공격타입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3266548422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5</a:t>
                      </a:r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POISON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독 공격타입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40960063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CHAOS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LINE Seed Sans KR Thin" panose="020B0603020203020204" pitchFamily="50" charset="-127"/>
                          <a:ea typeface="LINE Seed Sans KR Thin" panose="020B0603020203020204" pitchFamily="50" charset="-127"/>
                          <a:cs typeface="LINE Seed Sans KR Thin" panose="020B0603020203020204" pitchFamily="50" charset="-127"/>
                        </a:rPr>
                        <a:t>카오스 공격타입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LINE Seed Sans KR Thin" panose="020B0603020203020204" pitchFamily="50" charset="-127"/>
                        <a:ea typeface="LINE Seed Sans KR Thin" panose="020B0603020203020204" pitchFamily="50" charset="-127"/>
                        <a:cs typeface="LINE Seed Sans KR Thin" panose="020B0603020203020204" pitchFamily="50" charset="-127"/>
                      </a:endParaRPr>
                    </a:p>
                  </a:txBody>
                  <a:tcPr marL="5326" marR="5326" marT="5326" marB="0" anchor="ctr"/>
                </a:tc>
                <a:extLst>
                  <a:ext uri="{0D108BD9-81ED-4DB2-BD59-A6C34878D82A}">
                    <a16:rowId xmlns:a16="http://schemas.microsoft.com/office/drawing/2014/main" val="2966258290"/>
                  </a:ext>
                </a:extLst>
              </a:tr>
            </a:tbl>
          </a:graphicData>
        </a:graphic>
      </p:graphicFrame>
      <p:sp>
        <p:nvSpPr>
          <p:cNvPr id="3" name="화살표: 위쪽 2">
            <a:extLst>
              <a:ext uri="{FF2B5EF4-FFF2-40B4-BE49-F238E27FC236}">
                <a16:creationId xmlns:a16="http://schemas.microsoft.com/office/drawing/2014/main" id="{503CB270-56BF-36DF-7616-97D7C6FDBF86}"/>
              </a:ext>
            </a:extLst>
          </p:cNvPr>
          <p:cNvSpPr/>
          <p:nvPr/>
        </p:nvSpPr>
        <p:spPr>
          <a:xfrm rot="5400000">
            <a:off x="6803861" y="2859041"/>
            <a:ext cx="284402" cy="352577"/>
          </a:xfrm>
          <a:prstGeom prst="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83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C31FE5A-93E0-8D51-1D12-B38E4B499D67}"/>
              </a:ext>
            </a:extLst>
          </p:cNvPr>
          <p:cNvSpPr/>
          <p:nvPr/>
        </p:nvSpPr>
        <p:spPr>
          <a:xfrm>
            <a:off x="452438" y="270707"/>
            <a:ext cx="6862762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몬스터 정보 테이블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가상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DB 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환경에 데이터 입력 예시 화면</a:t>
            </a:r>
            <a:endParaRPr lang="ko-KR" altLang="en-US" sz="3200" dirty="0">
              <a:solidFill>
                <a:srgbClr val="99D45E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pic>
        <p:nvPicPr>
          <p:cNvPr id="6" name="그림 5" descr="텍스트, 모니터, 검은색, 화면이(가) 표시된 사진&#10;&#10;자동 생성된 설명">
            <a:extLst>
              <a:ext uri="{FF2B5EF4-FFF2-40B4-BE49-F238E27FC236}">
                <a16:creationId xmlns:a16="http://schemas.microsoft.com/office/drawing/2014/main" id="{D7CAC0EB-0D38-A638-8AC0-71C57B12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60" y="1449388"/>
            <a:ext cx="6596080" cy="33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1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3B0D1379-4DF7-B78E-7750-2DF360B2E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94" y="1275031"/>
            <a:ext cx="7320410" cy="456098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2B4F5ED-1986-B4C6-EFE6-39195D1DAA85}"/>
              </a:ext>
            </a:extLst>
          </p:cNvPr>
          <p:cNvGrpSpPr/>
          <p:nvPr/>
        </p:nvGrpSpPr>
        <p:grpSpPr>
          <a:xfrm>
            <a:off x="12700" y="295275"/>
            <a:ext cx="7813412" cy="469900"/>
            <a:chOff x="0" y="1255713"/>
            <a:chExt cx="2700140" cy="4699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3B4C33-3835-53D1-CCAB-3B3F09D3CCF1}"/>
                </a:ext>
              </a:extLst>
            </p:cNvPr>
            <p:cNvSpPr/>
            <p:nvPr/>
          </p:nvSpPr>
          <p:spPr>
            <a:xfrm>
              <a:off x="0" y="1255713"/>
              <a:ext cx="2700140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필요 테이블 설계도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시스템에 필요한 데이터 테이블 논리적 모델링</a:t>
              </a:r>
              <a:endParaRPr lang="ko-KR" altLang="en-US" sz="32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552FCCE-8765-FE41-DA54-333646AFF8E8}"/>
                </a:ext>
              </a:extLst>
            </p:cNvPr>
            <p:cNvCxnSpPr>
              <a:cxnSpLocks/>
            </p:cNvCxnSpPr>
            <p:nvPr/>
          </p:nvCxnSpPr>
          <p:spPr>
            <a:xfrm>
              <a:off x="183145" y="1725613"/>
              <a:ext cx="1043535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05C6B03-2C9D-877E-6EE8-A752C1CD0643}"/>
              </a:ext>
            </a:extLst>
          </p:cNvPr>
          <p:cNvSpPr txBox="1"/>
          <p:nvPr/>
        </p:nvSpPr>
        <p:spPr>
          <a:xfrm>
            <a:off x="3258184" y="6096836"/>
            <a:ext cx="610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206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* </a:t>
            </a:r>
            <a:r>
              <a:rPr lang="ko-KR" altLang="en-US" sz="1400" dirty="0">
                <a:solidFill>
                  <a:srgbClr val="00206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위 이미지를 클릭 시 테이블 설계도 페이지로 이동합니다</a:t>
            </a:r>
            <a:r>
              <a:rPr lang="en-US" altLang="ko-KR" sz="1400" dirty="0">
                <a:solidFill>
                  <a:srgbClr val="00206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435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0017689-DFA6-E0A3-6E47-E23D0EFB13AE}"/>
              </a:ext>
            </a:extLst>
          </p:cNvPr>
          <p:cNvGrpSpPr/>
          <p:nvPr/>
        </p:nvGrpSpPr>
        <p:grpSpPr>
          <a:xfrm>
            <a:off x="990600" y="1987222"/>
            <a:ext cx="9353550" cy="2638703"/>
            <a:chOff x="990600" y="2351782"/>
            <a:chExt cx="9353550" cy="263870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A2EC83-64FC-23A2-54DF-B7796137FD21}"/>
                </a:ext>
              </a:extLst>
            </p:cNvPr>
            <p:cNvSpPr txBox="1"/>
            <p:nvPr/>
          </p:nvSpPr>
          <p:spPr>
            <a:xfrm>
              <a:off x="990600" y="2351782"/>
              <a:ext cx="935355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400" dirty="0">
                  <a:solidFill>
                    <a:srgbClr val="92D050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04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0BDD-8733-5E3E-E28C-5A9FA8BD4AA6}"/>
                </a:ext>
              </a:extLst>
            </p:cNvPr>
            <p:cNvSpPr txBox="1"/>
            <p:nvPr/>
          </p:nvSpPr>
          <p:spPr>
            <a:xfrm>
              <a:off x="1030944" y="3505200"/>
              <a:ext cx="4914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시스템의 기대 효과와 정리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58C86F6-6D39-4D94-66B9-7FF3AF6D811D}"/>
                </a:ext>
              </a:extLst>
            </p:cNvPr>
            <p:cNvSpPr txBox="1"/>
            <p:nvPr/>
          </p:nvSpPr>
          <p:spPr>
            <a:xfrm>
              <a:off x="1042896" y="4378523"/>
              <a:ext cx="4486275" cy="61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본 문서의 시스템 추가로 기대되는 효과와</a:t>
              </a:r>
              <a:endParaRPr lang="en-US" altLang="ko-KR" sz="12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최종 정리하는 페이지입니다</a:t>
              </a:r>
              <a:r>
                <a:rPr lang="en-US" altLang="ko-KR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952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2FF1840-EA12-4831-E51D-09D7C54B619D}"/>
              </a:ext>
            </a:extLst>
          </p:cNvPr>
          <p:cNvSpPr/>
          <p:nvPr/>
        </p:nvSpPr>
        <p:spPr>
          <a:xfrm>
            <a:off x="1" y="0"/>
            <a:ext cx="4352924" cy="6858000"/>
          </a:xfrm>
          <a:prstGeom prst="rect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879B23-461C-6822-D0C9-6818E170810C}"/>
              </a:ext>
            </a:extLst>
          </p:cNvPr>
          <p:cNvGrpSpPr/>
          <p:nvPr/>
        </p:nvGrpSpPr>
        <p:grpSpPr>
          <a:xfrm>
            <a:off x="182856" y="295367"/>
            <a:ext cx="2407921" cy="469900"/>
            <a:chOff x="-178423" y="1255713"/>
            <a:chExt cx="2215001" cy="4699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88B575-1996-0D17-6203-56047B046473}"/>
                </a:ext>
              </a:extLst>
            </p:cNvPr>
            <p:cNvSpPr/>
            <p:nvPr/>
          </p:nvSpPr>
          <p:spPr>
            <a:xfrm>
              <a:off x="-178423" y="1255713"/>
              <a:ext cx="2215001" cy="411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기대 효과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347A4D2-5AF7-014E-3F98-384230A7AF40}"/>
                </a:ext>
              </a:extLst>
            </p:cNvPr>
            <p:cNvCxnSpPr>
              <a:cxnSpLocks/>
            </p:cNvCxnSpPr>
            <p:nvPr/>
          </p:nvCxnSpPr>
          <p:spPr>
            <a:xfrm>
              <a:off x="252956" y="1725613"/>
              <a:ext cx="1380067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BBA48C0-9319-0581-04A2-E6CDAE1C6821}"/>
              </a:ext>
            </a:extLst>
          </p:cNvPr>
          <p:cNvSpPr/>
          <p:nvPr/>
        </p:nvSpPr>
        <p:spPr>
          <a:xfrm>
            <a:off x="3626644" y="1449388"/>
            <a:ext cx="1452562" cy="1452562"/>
          </a:xfrm>
          <a:prstGeom prst="ellipse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DE0F0A-D88B-BF58-5911-0BAD511B74A2}"/>
              </a:ext>
            </a:extLst>
          </p:cNvPr>
          <p:cNvSpPr/>
          <p:nvPr/>
        </p:nvSpPr>
        <p:spPr>
          <a:xfrm>
            <a:off x="3626644" y="4351338"/>
            <a:ext cx="1452562" cy="1452562"/>
          </a:xfrm>
          <a:prstGeom prst="ellipse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44E4AD8-BA67-5288-76C6-E9165B254B89}"/>
              </a:ext>
            </a:extLst>
          </p:cNvPr>
          <p:cNvSpPr/>
          <p:nvPr/>
        </p:nvSpPr>
        <p:spPr>
          <a:xfrm>
            <a:off x="515938" y="1450976"/>
            <a:ext cx="5246687" cy="1452559"/>
          </a:xfrm>
          <a:custGeom>
            <a:avLst/>
            <a:gdLst>
              <a:gd name="connsiteX0" fmla="*/ 0 w 3760787"/>
              <a:gd name="connsiteY0" fmla="*/ 0 h 1452559"/>
              <a:gd name="connsiteX1" fmla="*/ 3760787 w 3760787"/>
              <a:gd name="connsiteY1" fmla="*/ 0 h 1452559"/>
              <a:gd name="connsiteX2" fmla="*/ 3760787 w 3760787"/>
              <a:gd name="connsiteY2" fmla="*/ 1452559 h 1452559"/>
              <a:gd name="connsiteX3" fmla="*/ 0 w 3760787"/>
              <a:gd name="connsiteY3" fmla="*/ 1452559 h 145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0787" h="1452559">
                <a:moveTo>
                  <a:pt x="0" y="0"/>
                </a:moveTo>
                <a:lnTo>
                  <a:pt x="3760787" y="0"/>
                </a:lnTo>
                <a:lnTo>
                  <a:pt x="3760787" y="1452559"/>
                </a:lnTo>
                <a:lnTo>
                  <a:pt x="0" y="145255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래픽 13" descr="모임 단색으로 채워진">
            <a:extLst>
              <a:ext uri="{FF2B5EF4-FFF2-40B4-BE49-F238E27FC236}">
                <a16:creationId xmlns:a16="http://schemas.microsoft.com/office/drawing/2014/main" id="{287AC77C-A6E5-A0C1-A1FE-DC2F7DA0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5725" y="1718469"/>
            <a:ext cx="914400" cy="914400"/>
          </a:xfrm>
          <a:prstGeom prst="rect">
            <a:avLst/>
          </a:prstGeom>
        </p:spPr>
      </p:pic>
      <p:pic>
        <p:nvPicPr>
          <p:cNvPr id="16" name="그래픽 15" descr="문이 열려 있음 단색으로 채워진">
            <a:extLst>
              <a:ext uri="{FF2B5EF4-FFF2-40B4-BE49-F238E27FC236}">
                <a16:creationId xmlns:a16="http://schemas.microsoft.com/office/drawing/2014/main" id="{88BEBBD7-1F01-0632-E4B2-F1086D169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95725" y="4620419"/>
            <a:ext cx="914400" cy="9144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DE47E3-8500-9349-F014-C6B474F12B0A}"/>
              </a:ext>
            </a:extLst>
          </p:cNvPr>
          <p:cNvSpPr/>
          <p:nvPr/>
        </p:nvSpPr>
        <p:spPr>
          <a:xfrm>
            <a:off x="804862" y="1496219"/>
            <a:ext cx="2455069" cy="135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신규 유입을 통한 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MO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컨텐츠 재활성화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6C1550-37D1-B8FE-5740-3F54F9D71C11}"/>
              </a:ext>
            </a:extLst>
          </p:cNvPr>
          <p:cNvSpPr/>
          <p:nvPr/>
        </p:nvSpPr>
        <p:spPr>
          <a:xfrm>
            <a:off x="804861" y="4390232"/>
            <a:ext cx="2455069" cy="135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게임 장르에 대한 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접근성 완화 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9B323B7A-248E-4F45-2605-46B5BC2CFB22}"/>
              </a:ext>
            </a:extLst>
          </p:cNvPr>
          <p:cNvSpPr/>
          <p:nvPr/>
        </p:nvSpPr>
        <p:spPr>
          <a:xfrm>
            <a:off x="515938" y="4349753"/>
            <a:ext cx="5246687" cy="1452559"/>
          </a:xfrm>
          <a:custGeom>
            <a:avLst/>
            <a:gdLst>
              <a:gd name="connsiteX0" fmla="*/ 0 w 3760787"/>
              <a:gd name="connsiteY0" fmla="*/ 0 h 1452559"/>
              <a:gd name="connsiteX1" fmla="*/ 3760787 w 3760787"/>
              <a:gd name="connsiteY1" fmla="*/ 0 h 1452559"/>
              <a:gd name="connsiteX2" fmla="*/ 3760787 w 3760787"/>
              <a:gd name="connsiteY2" fmla="*/ 1452559 h 1452559"/>
              <a:gd name="connsiteX3" fmla="*/ 0 w 3760787"/>
              <a:gd name="connsiteY3" fmla="*/ 1452559 h 145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0787" h="1452559">
                <a:moveTo>
                  <a:pt x="0" y="0"/>
                </a:moveTo>
                <a:lnTo>
                  <a:pt x="3760787" y="0"/>
                </a:lnTo>
                <a:lnTo>
                  <a:pt x="3760787" y="1452559"/>
                </a:lnTo>
                <a:lnTo>
                  <a:pt x="0" y="145255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7B26C3-602F-55CA-618C-BD7F795A4A72}"/>
              </a:ext>
            </a:extLst>
          </p:cNvPr>
          <p:cNvSpPr/>
          <p:nvPr/>
        </p:nvSpPr>
        <p:spPr>
          <a:xfrm>
            <a:off x="5381625" y="1449388"/>
            <a:ext cx="6367463" cy="1452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언디셈버에는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강림 레이드와 같이 다양한 유저와 협력하고 보스를 공략하여 보상을 얻는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시스템이 존재하지만 유입되는 유저의 풀이 적어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보스의 공략 공유의 커뮤니티 공간이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제한적이어서 정보 수집이 쉽지 않고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파티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매칭에 </a:t>
            </a: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오랜 시간이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필요하다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따라서 해당 시스템 도입으로 신규 유저의 유입을 통해 </a:t>
            </a: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정보 공유 커뮤니티의 재활성화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기대한다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CBC472-4AD6-772F-9ADB-F8EBC5C2E46F}"/>
              </a:ext>
            </a:extLst>
          </p:cNvPr>
          <p:cNvSpPr/>
          <p:nvPr/>
        </p:nvSpPr>
        <p:spPr>
          <a:xfrm>
            <a:off x="5381625" y="4296572"/>
            <a:ext cx="6367463" cy="1452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언디셈버의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모바일 플랫폼으로 인한 플레이 </a:t>
            </a: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장소의 자유로움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직관적인 캐릭터 강화 시스템</a:t>
            </a:r>
            <a:r>
              <a:rPr lang="en-US" altLang="ko-KR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스킬 자동 사출 </a:t>
            </a:r>
            <a:r>
              <a:rPr lang="ko-KR" altLang="en-US" sz="1200" dirty="0" err="1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시스템</a:t>
            </a:r>
            <a:r>
              <a:rPr lang="ko-KR" altLang="en-US" sz="1200" dirty="0" err="1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통해 온라인 </a:t>
            </a:r>
            <a:r>
              <a:rPr lang="ko-KR" altLang="en-US" sz="1200" dirty="0" err="1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핵앤슬래시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장르의 </a:t>
            </a: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육성의 단순화와 사냥의 피로함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을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완화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하고자 하는 시도가 보인다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본 문서의 육성 이벤트 시스템을 </a:t>
            </a:r>
            <a:r>
              <a:rPr lang="ko-KR" altLang="en-US" sz="1200" dirty="0" err="1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추가함으로서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의도와의 시너지 반응을 일으켜 </a:t>
            </a:r>
            <a:endParaRPr lang="en-US" altLang="ko-KR" sz="1200" dirty="0">
              <a:solidFill>
                <a:srgbClr val="3B405F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게임유저들의 </a:t>
            </a:r>
            <a:r>
              <a:rPr lang="ko-KR" altLang="en-US" sz="1200" dirty="0" err="1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핵앤슬래시</a:t>
            </a: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장르의 </a:t>
            </a:r>
            <a:r>
              <a:rPr lang="ko-KR" altLang="en-US" sz="1200" dirty="0" err="1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입문작으로서</a:t>
            </a:r>
            <a:r>
              <a:rPr lang="ko-KR" altLang="en-US" sz="1200" dirty="0">
                <a:solidFill>
                  <a:srgbClr val="0070C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역할이 될 수 있도록 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기대한다</a:t>
            </a:r>
            <a:r>
              <a:rPr lang="en-US" altLang="ko-KR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ko-KR" altLang="en-US" sz="1200" dirty="0">
                <a:solidFill>
                  <a:srgbClr val="3B405F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0914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2FF1840-EA12-4831-E51D-09D7C54B619D}"/>
              </a:ext>
            </a:extLst>
          </p:cNvPr>
          <p:cNvSpPr/>
          <p:nvPr/>
        </p:nvSpPr>
        <p:spPr>
          <a:xfrm>
            <a:off x="7839076" y="0"/>
            <a:ext cx="435292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879B23-461C-6822-D0C9-6818E170810C}"/>
              </a:ext>
            </a:extLst>
          </p:cNvPr>
          <p:cNvGrpSpPr/>
          <p:nvPr/>
        </p:nvGrpSpPr>
        <p:grpSpPr>
          <a:xfrm>
            <a:off x="543073" y="295367"/>
            <a:ext cx="6601436" cy="469900"/>
            <a:chOff x="-89848" y="1255713"/>
            <a:chExt cx="5837834" cy="4699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88B575-1996-0D17-6203-56047B046473}"/>
                </a:ext>
              </a:extLst>
            </p:cNvPr>
            <p:cNvSpPr/>
            <p:nvPr/>
          </p:nvSpPr>
          <p:spPr>
            <a:xfrm>
              <a:off x="-89848" y="1255713"/>
              <a:ext cx="5837834" cy="411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사이드 이펙트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해당 시스템 도입으로 인해 발생할 수 있는 문제점</a:t>
              </a:r>
              <a:r>
                <a:rPr lang="en-US" altLang="ko-KR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347A4D2-5AF7-014E-3F98-384230A7AF40}"/>
                </a:ext>
              </a:extLst>
            </p:cNvPr>
            <p:cNvCxnSpPr>
              <a:cxnSpLocks/>
            </p:cNvCxnSpPr>
            <p:nvPr/>
          </p:nvCxnSpPr>
          <p:spPr>
            <a:xfrm>
              <a:off x="20074" y="1725613"/>
              <a:ext cx="1950063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BBA48C0-9319-0581-04A2-E6CDAE1C6821}"/>
              </a:ext>
            </a:extLst>
          </p:cNvPr>
          <p:cNvSpPr/>
          <p:nvPr/>
        </p:nvSpPr>
        <p:spPr>
          <a:xfrm>
            <a:off x="7112795" y="1444623"/>
            <a:ext cx="1452562" cy="14525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DE0F0A-D88B-BF58-5911-0BAD511B74A2}"/>
              </a:ext>
            </a:extLst>
          </p:cNvPr>
          <p:cNvSpPr/>
          <p:nvPr/>
        </p:nvSpPr>
        <p:spPr>
          <a:xfrm>
            <a:off x="7112795" y="4257676"/>
            <a:ext cx="1452562" cy="14525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44E4AD8-BA67-5288-76C6-E9165B254B89}"/>
              </a:ext>
            </a:extLst>
          </p:cNvPr>
          <p:cNvSpPr/>
          <p:nvPr/>
        </p:nvSpPr>
        <p:spPr>
          <a:xfrm>
            <a:off x="515938" y="1450976"/>
            <a:ext cx="5246687" cy="1452559"/>
          </a:xfrm>
          <a:custGeom>
            <a:avLst/>
            <a:gdLst>
              <a:gd name="connsiteX0" fmla="*/ 0 w 3760787"/>
              <a:gd name="connsiteY0" fmla="*/ 0 h 1452559"/>
              <a:gd name="connsiteX1" fmla="*/ 3760787 w 3760787"/>
              <a:gd name="connsiteY1" fmla="*/ 0 h 1452559"/>
              <a:gd name="connsiteX2" fmla="*/ 3760787 w 3760787"/>
              <a:gd name="connsiteY2" fmla="*/ 1452559 h 1452559"/>
              <a:gd name="connsiteX3" fmla="*/ 0 w 3760787"/>
              <a:gd name="connsiteY3" fmla="*/ 1452559 h 145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0787" h="1452559">
                <a:moveTo>
                  <a:pt x="0" y="0"/>
                </a:moveTo>
                <a:lnTo>
                  <a:pt x="3760787" y="0"/>
                </a:lnTo>
                <a:lnTo>
                  <a:pt x="3760787" y="1452559"/>
                </a:lnTo>
                <a:lnTo>
                  <a:pt x="0" y="145255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DE47E3-8500-9349-F014-C6B474F12B0A}"/>
              </a:ext>
            </a:extLst>
          </p:cNvPr>
          <p:cNvSpPr/>
          <p:nvPr/>
        </p:nvSpPr>
        <p:spPr>
          <a:xfrm>
            <a:off x="804862" y="1496219"/>
            <a:ext cx="2455069" cy="135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초반 유저 타겟의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BM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패키지 재설계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7B26C3-602F-55CA-618C-BD7F795A4A72}"/>
              </a:ext>
            </a:extLst>
          </p:cNvPr>
          <p:cNvSpPr/>
          <p:nvPr/>
        </p:nvSpPr>
        <p:spPr>
          <a:xfrm>
            <a:off x="574448" y="1457206"/>
            <a:ext cx="6367463" cy="1452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빠른 초반 구간 성장으로 인하여 초반 신규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복귀 유저들을 위한 유료 상품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부활 주문서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룬 성장 재료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패키지의 수요가 떨어질 것으로 예상된다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그러므로 </a:t>
            </a:r>
            <a:r>
              <a:rPr lang="ko-KR" altLang="en-US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해당 구간의 타겟 패키지 구성품의 재설계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 필요할 것이다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3C4F310-BD02-A78E-4158-9E0F8E55FAAD}"/>
              </a:ext>
            </a:extLst>
          </p:cNvPr>
          <p:cNvSpPr/>
          <p:nvPr/>
        </p:nvSpPr>
        <p:spPr>
          <a:xfrm>
            <a:off x="6718301" y="1444623"/>
            <a:ext cx="5030788" cy="1452559"/>
          </a:xfrm>
          <a:custGeom>
            <a:avLst/>
            <a:gdLst>
              <a:gd name="connsiteX0" fmla="*/ 0 w 3760787"/>
              <a:gd name="connsiteY0" fmla="*/ 0 h 1452559"/>
              <a:gd name="connsiteX1" fmla="*/ 3760787 w 3760787"/>
              <a:gd name="connsiteY1" fmla="*/ 0 h 1452559"/>
              <a:gd name="connsiteX2" fmla="*/ 3760787 w 3760787"/>
              <a:gd name="connsiteY2" fmla="*/ 1452559 h 1452559"/>
              <a:gd name="connsiteX3" fmla="*/ 0 w 3760787"/>
              <a:gd name="connsiteY3" fmla="*/ 1452559 h 145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0787" h="1452559">
                <a:moveTo>
                  <a:pt x="0" y="0"/>
                </a:moveTo>
                <a:lnTo>
                  <a:pt x="3760787" y="0"/>
                </a:lnTo>
                <a:lnTo>
                  <a:pt x="3760787" y="1452559"/>
                </a:lnTo>
                <a:lnTo>
                  <a:pt x="0" y="145255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56B2F3E-FA41-3920-3630-217343CD3EBE}"/>
              </a:ext>
            </a:extLst>
          </p:cNvPr>
          <p:cNvSpPr/>
          <p:nvPr/>
        </p:nvSpPr>
        <p:spPr>
          <a:xfrm>
            <a:off x="6718300" y="4257676"/>
            <a:ext cx="5030789" cy="1452562"/>
          </a:xfrm>
          <a:custGeom>
            <a:avLst/>
            <a:gdLst>
              <a:gd name="connsiteX0" fmla="*/ 0 w 3760787"/>
              <a:gd name="connsiteY0" fmla="*/ 0 h 1452559"/>
              <a:gd name="connsiteX1" fmla="*/ 3760787 w 3760787"/>
              <a:gd name="connsiteY1" fmla="*/ 0 h 1452559"/>
              <a:gd name="connsiteX2" fmla="*/ 3760787 w 3760787"/>
              <a:gd name="connsiteY2" fmla="*/ 1452559 h 1452559"/>
              <a:gd name="connsiteX3" fmla="*/ 0 w 3760787"/>
              <a:gd name="connsiteY3" fmla="*/ 1452559 h 145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0787" h="1452559">
                <a:moveTo>
                  <a:pt x="0" y="0"/>
                </a:moveTo>
                <a:lnTo>
                  <a:pt x="3760787" y="0"/>
                </a:lnTo>
                <a:lnTo>
                  <a:pt x="3760787" y="1452559"/>
                </a:lnTo>
                <a:lnTo>
                  <a:pt x="0" y="145255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래픽 12" descr="스톱워치 75% 단색으로 채워진">
            <a:extLst>
              <a:ext uri="{FF2B5EF4-FFF2-40B4-BE49-F238E27FC236}">
                <a16:creationId xmlns:a16="http://schemas.microsoft.com/office/drawing/2014/main" id="{8A488795-2C59-29F0-14B9-E7D71213A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876" y="4526757"/>
            <a:ext cx="914400" cy="914400"/>
          </a:xfrm>
          <a:prstGeom prst="rect">
            <a:avLst/>
          </a:prstGeom>
        </p:spPr>
      </p:pic>
      <p:pic>
        <p:nvPicPr>
          <p:cNvPr id="19" name="그래픽 18" descr="선물 단색으로 채워진">
            <a:extLst>
              <a:ext uri="{FF2B5EF4-FFF2-40B4-BE49-F238E27FC236}">
                <a16:creationId xmlns:a16="http://schemas.microsoft.com/office/drawing/2014/main" id="{FB1E6A96-243B-52F7-D7DA-2BD7657F0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9868" y="1707352"/>
            <a:ext cx="914400" cy="9144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148768-3D4D-929C-6201-22F8EFDE1947}"/>
              </a:ext>
            </a:extLst>
          </p:cNvPr>
          <p:cNvSpPr/>
          <p:nvPr/>
        </p:nvSpPr>
        <p:spPr>
          <a:xfrm>
            <a:off x="8852430" y="1497805"/>
            <a:ext cx="2455069" cy="135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신규 유저 타겟층 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BM </a:t>
            </a:r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패키지 재설계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6B3F94-B58B-C95E-123C-3CC1184BC90C}"/>
              </a:ext>
            </a:extLst>
          </p:cNvPr>
          <p:cNvSpPr/>
          <p:nvPr/>
        </p:nvSpPr>
        <p:spPr>
          <a:xfrm>
            <a:off x="8868725" y="4315686"/>
            <a:ext cx="2455069" cy="135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익숙해 져버린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단기간 성장 방식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87D5D5-A9F3-8E5F-932C-26CBD41E51A2}"/>
              </a:ext>
            </a:extLst>
          </p:cNvPr>
          <p:cNvSpPr/>
          <p:nvPr/>
        </p:nvSpPr>
        <p:spPr>
          <a:xfrm>
            <a:off x="574448" y="4203029"/>
            <a:ext cx="6367463" cy="1452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엔드 컨텐츠 진행 구간에선 다양한 컨텐츠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시스템을 활용하여 </a:t>
            </a:r>
            <a:r>
              <a:rPr lang="ko-KR" altLang="en-US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반복 </a:t>
            </a:r>
            <a:r>
              <a:rPr lang="ko-KR" altLang="en-US" sz="1200" dirty="0" err="1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파밍</a:t>
            </a:r>
            <a:r>
              <a:rPr lang="ko-KR" altLang="en-US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컨텐츠의 많은 </a:t>
            </a:r>
            <a:r>
              <a:rPr lang="en-US" altLang="ko-KR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TS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와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꾸준한 게임의 </a:t>
            </a:r>
            <a:r>
              <a:rPr lang="en-US" altLang="ko-KR" sz="1200" dirty="0">
                <a:solidFill>
                  <a:srgbClr val="0070C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Retention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 유지가 되어야 비로소 성장할 수 있다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하지만 이는 초반 육성 이벤트 구간의 성장 속도에 익숙해진 유저에겐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후반 구간의 성장 속도가 비교적 답답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하게 느껴질 수 있다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endParaRPr lang="ko-KR" altLang="en-US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634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2FF1840-EA12-4831-E51D-09D7C54B619D}"/>
              </a:ext>
            </a:extLst>
          </p:cNvPr>
          <p:cNvSpPr/>
          <p:nvPr/>
        </p:nvSpPr>
        <p:spPr>
          <a:xfrm>
            <a:off x="7839076" y="0"/>
            <a:ext cx="4352924" cy="685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879B23-461C-6822-D0C9-6818E170810C}"/>
              </a:ext>
            </a:extLst>
          </p:cNvPr>
          <p:cNvGrpSpPr/>
          <p:nvPr/>
        </p:nvGrpSpPr>
        <p:grpSpPr>
          <a:xfrm>
            <a:off x="543073" y="295367"/>
            <a:ext cx="6601436" cy="469900"/>
            <a:chOff x="-89848" y="1255713"/>
            <a:chExt cx="5837834" cy="4699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88B575-1996-0D17-6203-56047B046473}"/>
                </a:ext>
              </a:extLst>
            </p:cNvPr>
            <p:cNvSpPr/>
            <p:nvPr/>
          </p:nvSpPr>
          <p:spPr>
            <a:xfrm>
              <a:off x="-89848" y="1255713"/>
              <a:ext cx="5837834" cy="411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사이드 이펙트 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해당 시스템 도입으로 인해 발생할 수 있는 문제점</a:t>
              </a:r>
              <a:r>
                <a:rPr lang="en-US" altLang="ko-KR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347A4D2-5AF7-014E-3F98-384230A7AF40}"/>
                </a:ext>
              </a:extLst>
            </p:cNvPr>
            <p:cNvCxnSpPr>
              <a:cxnSpLocks/>
            </p:cNvCxnSpPr>
            <p:nvPr/>
          </p:nvCxnSpPr>
          <p:spPr>
            <a:xfrm>
              <a:off x="20074" y="1725613"/>
              <a:ext cx="1950063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ABBA48C0-9319-0581-04A2-E6CDAE1C6821}"/>
              </a:ext>
            </a:extLst>
          </p:cNvPr>
          <p:cNvSpPr/>
          <p:nvPr/>
        </p:nvSpPr>
        <p:spPr>
          <a:xfrm>
            <a:off x="7112795" y="1444623"/>
            <a:ext cx="1452562" cy="14525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5DE0F0A-D88B-BF58-5911-0BAD511B74A2}"/>
              </a:ext>
            </a:extLst>
          </p:cNvPr>
          <p:cNvSpPr/>
          <p:nvPr/>
        </p:nvSpPr>
        <p:spPr>
          <a:xfrm>
            <a:off x="7112795" y="4257676"/>
            <a:ext cx="1452562" cy="145256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844E4AD8-BA67-5288-76C6-E9165B254B89}"/>
              </a:ext>
            </a:extLst>
          </p:cNvPr>
          <p:cNvSpPr/>
          <p:nvPr/>
        </p:nvSpPr>
        <p:spPr>
          <a:xfrm>
            <a:off x="515938" y="1450976"/>
            <a:ext cx="5246687" cy="1452559"/>
          </a:xfrm>
          <a:custGeom>
            <a:avLst/>
            <a:gdLst>
              <a:gd name="connsiteX0" fmla="*/ 0 w 3760787"/>
              <a:gd name="connsiteY0" fmla="*/ 0 h 1452559"/>
              <a:gd name="connsiteX1" fmla="*/ 3760787 w 3760787"/>
              <a:gd name="connsiteY1" fmla="*/ 0 h 1452559"/>
              <a:gd name="connsiteX2" fmla="*/ 3760787 w 3760787"/>
              <a:gd name="connsiteY2" fmla="*/ 1452559 h 1452559"/>
              <a:gd name="connsiteX3" fmla="*/ 0 w 3760787"/>
              <a:gd name="connsiteY3" fmla="*/ 1452559 h 145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0787" h="1452559">
                <a:moveTo>
                  <a:pt x="0" y="0"/>
                </a:moveTo>
                <a:lnTo>
                  <a:pt x="3760787" y="0"/>
                </a:lnTo>
                <a:lnTo>
                  <a:pt x="3760787" y="1452559"/>
                </a:lnTo>
                <a:lnTo>
                  <a:pt x="0" y="145255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DE47E3-8500-9349-F014-C6B474F12B0A}"/>
              </a:ext>
            </a:extLst>
          </p:cNvPr>
          <p:cNvSpPr/>
          <p:nvPr/>
        </p:nvSpPr>
        <p:spPr>
          <a:xfrm>
            <a:off x="804862" y="1496219"/>
            <a:ext cx="2455069" cy="135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초반 유저 타겟의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BM </a:t>
            </a: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패키지 재설계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7B26C3-602F-55CA-618C-BD7F795A4A72}"/>
              </a:ext>
            </a:extLst>
          </p:cNvPr>
          <p:cNvSpPr/>
          <p:nvPr/>
        </p:nvSpPr>
        <p:spPr>
          <a:xfrm>
            <a:off x="574448" y="1457206"/>
            <a:ext cx="6367463" cy="1452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빠른 초반 구간 성장으로 인하여 초반 신규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복귀 유저들을 위한 유료 상품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부활 주문서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룬 성장 재료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패키지의 수요가 떨어질 것으로 예상된다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그러므로 해당 구간의 </a:t>
            </a:r>
            <a:r>
              <a:rPr lang="ko-KR" altLang="en-US" sz="12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타겟 패키지 구성품의 재설계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 필요할 것이다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3C4F310-BD02-A78E-4158-9E0F8E55FAAD}"/>
              </a:ext>
            </a:extLst>
          </p:cNvPr>
          <p:cNvSpPr/>
          <p:nvPr/>
        </p:nvSpPr>
        <p:spPr>
          <a:xfrm>
            <a:off x="6718301" y="1444623"/>
            <a:ext cx="5030788" cy="1452559"/>
          </a:xfrm>
          <a:custGeom>
            <a:avLst/>
            <a:gdLst>
              <a:gd name="connsiteX0" fmla="*/ 0 w 3760787"/>
              <a:gd name="connsiteY0" fmla="*/ 0 h 1452559"/>
              <a:gd name="connsiteX1" fmla="*/ 3760787 w 3760787"/>
              <a:gd name="connsiteY1" fmla="*/ 0 h 1452559"/>
              <a:gd name="connsiteX2" fmla="*/ 3760787 w 3760787"/>
              <a:gd name="connsiteY2" fmla="*/ 1452559 h 1452559"/>
              <a:gd name="connsiteX3" fmla="*/ 0 w 3760787"/>
              <a:gd name="connsiteY3" fmla="*/ 1452559 h 145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0787" h="1452559">
                <a:moveTo>
                  <a:pt x="0" y="0"/>
                </a:moveTo>
                <a:lnTo>
                  <a:pt x="3760787" y="0"/>
                </a:lnTo>
                <a:lnTo>
                  <a:pt x="3760787" y="1452559"/>
                </a:lnTo>
                <a:lnTo>
                  <a:pt x="0" y="145255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56B2F3E-FA41-3920-3630-217343CD3EBE}"/>
              </a:ext>
            </a:extLst>
          </p:cNvPr>
          <p:cNvSpPr/>
          <p:nvPr/>
        </p:nvSpPr>
        <p:spPr>
          <a:xfrm>
            <a:off x="6718300" y="4257676"/>
            <a:ext cx="5030789" cy="1452562"/>
          </a:xfrm>
          <a:custGeom>
            <a:avLst/>
            <a:gdLst>
              <a:gd name="connsiteX0" fmla="*/ 0 w 3760787"/>
              <a:gd name="connsiteY0" fmla="*/ 0 h 1452559"/>
              <a:gd name="connsiteX1" fmla="*/ 3760787 w 3760787"/>
              <a:gd name="connsiteY1" fmla="*/ 0 h 1452559"/>
              <a:gd name="connsiteX2" fmla="*/ 3760787 w 3760787"/>
              <a:gd name="connsiteY2" fmla="*/ 1452559 h 1452559"/>
              <a:gd name="connsiteX3" fmla="*/ 0 w 3760787"/>
              <a:gd name="connsiteY3" fmla="*/ 1452559 h 145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0787" h="1452559">
                <a:moveTo>
                  <a:pt x="0" y="0"/>
                </a:moveTo>
                <a:lnTo>
                  <a:pt x="3760787" y="0"/>
                </a:lnTo>
                <a:lnTo>
                  <a:pt x="3760787" y="1452559"/>
                </a:lnTo>
                <a:lnTo>
                  <a:pt x="0" y="1452559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래픽 12" descr="스톱워치 75% 단색으로 채워진">
            <a:extLst>
              <a:ext uri="{FF2B5EF4-FFF2-40B4-BE49-F238E27FC236}">
                <a16:creationId xmlns:a16="http://schemas.microsoft.com/office/drawing/2014/main" id="{8A488795-2C59-29F0-14B9-E7D71213A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876" y="4526757"/>
            <a:ext cx="914400" cy="914400"/>
          </a:xfrm>
          <a:prstGeom prst="rect">
            <a:avLst/>
          </a:prstGeom>
        </p:spPr>
      </p:pic>
      <p:pic>
        <p:nvPicPr>
          <p:cNvPr id="19" name="그래픽 18" descr="선물 단색으로 채워진">
            <a:extLst>
              <a:ext uri="{FF2B5EF4-FFF2-40B4-BE49-F238E27FC236}">
                <a16:creationId xmlns:a16="http://schemas.microsoft.com/office/drawing/2014/main" id="{FB1E6A96-243B-52F7-D7DA-2BD7657F0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9868" y="1707352"/>
            <a:ext cx="914400" cy="9144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148768-3D4D-929C-6201-22F8EFDE1947}"/>
              </a:ext>
            </a:extLst>
          </p:cNvPr>
          <p:cNvSpPr/>
          <p:nvPr/>
        </p:nvSpPr>
        <p:spPr>
          <a:xfrm>
            <a:off x="8852430" y="1497805"/>
            <a:ext cx="2455069" cy="135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신규 유저 타겟층 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BM </a:t>
            </a:r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패키지 재설계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56B3F94-B58B-C95E-123C-3CC1184BC90C}"/>
              </a:ext>
            </a:extLst>
          </p:cNvPr>
          <p:cNvSpPr/>
          <p:nvPr/>
        </p:nvSpPr>
        <p:spPr>
          <a:xfrm>
            <a:off x="8868725" y="4315686"/>
            <a:ext cx="2455069" cy="13588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익숙해 져버린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단기간 성장 방식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87D5D5-A9F3-8E5F-932C-26CBD41E51A2}"/>
              </a:ext>
            </a:extLst>
          </p:cNvPr>
          <p:cNvSpPr/>
          <p:nvPr/>
        </p:nvSpPr>
        <p:spPr>
          <a:xfrm>
            <a:off x="574448" y="4203029"/>
            <a:ext cx="6367463" cy="1452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엔드 컨텐츠 진행 구간에선 다양한 컨텐츠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시스템을 활용하여 반복 </a:t>
            </a:r>
            <a:r>
              <a:rPr lang="ko-KR" altLang="en-US" sz="1200" dirty="0" err="1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파밍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컨텐츠의 많은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TS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와 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꾸준한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Retention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 유지가 되어야 성장할 수 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하지만 이는 초반의 성장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보상의 익숙해진 유저에겐 후반 구간의 </a:t>
            </a:r>
            <a:r>
              <a:rPr lang="ko-KR" altLang="en-US" sz="120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성장이 답답할</a:t>
            </a:r>
            <a:r>
              <a:rPr lang="ko-KR" altLang="en-US" sz="120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수 있다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9375BA-5AD5-D392-FAA6-A1FE10888F71}"/>
              </a:ext>
            </a:extLst>
          </p:cNvPr>
          <p:cNvSpPr/>
          <p:nvPr/>
        </p:nvSpPr>
        <p:spPr>
          <a:xfrm>
            <a:off x="-332852" y="-257174"/>
            <a:ext cx="12724877" cy="7285504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예상 문제점들을 해결하기 위해</a:t>
            </a: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현재 </a:t>
            </a:r>
            <a:r>
              <a:rPr lang="ko-KR" altLang="en-US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언디셈버의에</a:t>
            </a: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판매중인 </a:t>
            </a:r>
            <a:r>
              <a:rPr lang="ko-KR" altLang="en-US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패키지 </a:t>
            </a:r>
            <a:r>
              <a:rPr lang="en-US" altLang="ko-KR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BM</a:t>
            </a:r>
            <a:r>
              <a:rPr lang="ko-KR" altLang="en-US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의 세부 분석</a:t>
            </a: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을 통해</a:t>
            </a: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패키지의 가치 효율성 분석</a:t>
            </a: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후</a:t>
            </a:r>
            <a:r>
              <a:rPr lang="en-US" altLang="ko-KR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, </a:t>
            </a:r>
            <a:r>
              <a:rPr lang="ko-KR" altLang="en-US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신규 패키지의 설계</a:t>
            </a: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 필요하며</a:t>
            </a: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레벨에 따른 경험치 수급의 구체적인 수치 분석 기록</a:t>
            </a: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과 </a:t>
            </a: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이에 따른 </a:t>
            </a:r>
            <a:r>
              <a:rPr lang="ko-KR" altLang="en-US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성장 예상 </a:t>
            </a:r>
            <a:r>
              <a:rPr lang="en-US" altLang="ko-KR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TS</a:t>
            </a:r>
            <a:r>
              <a:rPr lang="ko-KR" altLang="en-US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의 도출</a:t>
            </a: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을 통해</a:t>
            </a: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신규 육성 이벤트 구간과 엔드 </a:t>
            </a:r>
            <a:r>
              <a:rPr lang="ko-KR" altLang="en-US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컨텐츠간의</a:t>
            </a: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보상 밸런스를</a:t>
            </a: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계산할 필요가 있다</a:t>
            </a:r>
            <a:r>
              <a:rPr lang="en-US" altLang="ko-KR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이는 </a:t>
            </a:r>
            <a:r>
              <a:rPr lang="ko-KR" altLang="en-US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추가적인 성장 </a:t>
            </a:r>
            <a:r>
              <a:rPr lang="en-US" altLang="ko-KR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 BM </a:t>
            </a:r>
            <a:r>
              <a:rPr lang="ko-KR" altLang="en-US" dirty="0">
                <a:solidFill>
                  <a:srgbClr val="99D45E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밸런스 분석 문서</a:t>
            </a: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를 통해 </a:t>
            </a: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상세히 다뤄볼 예정이다</a:t>
            </a:r>
            <a:r>
              <a:rPr lang="en-US" altLang="ko-KR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88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B02707-82D9-1521-26CA-17533E20AE57}"/>
              </a:ext>
            </a:extLst>
          </p:cNvPr>
          <p:cNvSpPr/>
          <p:nvPr/>
        </p:nvSpPr>
        <p:spPr>
          <a:xfrm>
            <a:off x="442522" y="282792"/>
            <a:ext cx="7196528" cy="411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시스템 기획 배경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기존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핵앤슬래시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게임의 캐릭터 성장 방향성 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4618A9-1EF6-CC5D-CB37-5C29DF8196EE}"/>
              </a:ext>
            </a:extLst>
          </p:cNvPr>
          <p:cNvSpPr/>
          <p:nvPr/>
        </p:nvSpPr>
        <p:spPr>
          <a:xfrm>
            <a:off x="2116788" y="2017784"/>
            <a:ext cx="1579665" cy="1579665"/>
          </a:xfrm>
          <a:prstGeom prst="ellipse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선반 위의 책 단색으로 채워진">
            <a:extLst>
              <a:ext uri="{FF2B5EF4-FFF2-40B4-BE49-F238E27FC236}">
                <a16:creationId xmlns:a16="http://schemas.microsoft.com/office/drawing/2014/main" id="{7BE23910-F201-66B8-D5A8-75969420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621" y="2267615"/>
            <a:ext cx="1080000" cy="1080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4567B15-B170-BD95-EFCD-91286808B5B7}"/>
              </a:ext>
            </a:extLst>
          </p:cNvPr>
          <p:cNvSpPr/>
          <p:nvPr/>
        </p:nvSpPr>
        <p:spPr>
          <a:xfrm>
            <a:off x="8079390" y="2017784"/>
            <a:ext cx="1579665" cy="1579665"/>
          </a:xfrm>
          <a:prstGeom prst="ellipse">
            <a:avLst/>
          </a:prstGeom>
          <a:solidFill>
            <a:srgbClr val="3B40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6B7E7EE-B460-EABC-E497-BCB88889AC4E}"/>
              </a:ext>
            </a:extLst>
          </p:cNvPr>
          <p:cNvSpPr/>
          <p:nvPr/>
        </p:nvSpPr>
        <p:spPr>
          <a:xfrm>
            <a:off x="5519253" y="3311338"/>
            <a:ext cx="723153" cy="502023"/>
          </a:xfrm>
          <a:prstGeom prst="rightArrow">
            <a:avLst/>
          </a:prstGeom>
          <a:solidFill>
            <a:srgbClr val="3B4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081B1C-BB84-45AA-A465-C244EE481823}"/>
              </a:ext>
            </a:extLst>
          </p:cNvPr>
          <p:cNvSpPr/>
          <p:nvPr/>
        </p:nvSpPr>
        <p:spPr>
          <a:xfrm>
            <a:off x="1618690" y="4001837"/>
            <a:ext cx="2575859" cy="543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짧은 메인 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스트림 구간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C6D87B-E68E-5033-24D9-A0E0B1A2731D}"/>
              </a:ext>
            </a:extLst>
          </p:cNvPr>
          <p:cNvSpPr/>
          <p:nvPr/>
        </p:nvSpPr>
        <p:spPr>
          <a:xfrm>
            <a:off x="1934726" y="4619179"/>
            <a:ext cx="1943785" cy="1601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게임 스토리 컨텐츠</a:t>
            </a:r>
            <a:r>
              <a:rPr lang="en-US" altLang="ko-KR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구간이 짧아</a:t>
            </a:r>
            <a:r>
              <a:rPr lang="en-US" altLang="ko-KR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높은 수준의 성장이 불가능</a:t>
            </a:r>
            <a:r>
              <a:rPr lang="en-US" altLang="ko-KR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endParaRPr lang="ko-KR" altLang="en-US" sz="1400" dirty="0">
              <a:solidFill>
                <a:sysClr val="windowText" lastClr="000000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6FBCE5-EE58-7755-6506-D115FB826117}"/>
              </a:ext>
            </a:extLst>
          </p:cNvPr>
          <p:cNvSpPr/>
          <p:nvPr/>
        </p:nvSpPr>
        <p:spPr>
          <a:xfrm>
            <a:off x="7587642" y="4006560"/>
            <a:ext cx="2575859" cy="543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다양한 컨텐츠 수행의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보상 시스템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AD1708-7302-0D34-30AC-D125C8ECB8A4}"/>
              </a:ext>
            </a:extLst>
          </p:cNvPr>
          <p:cNvSpPr/>
          <p:nvPr/>
        </p:nvSpPr>
        <p:spPr>
          <a:xfrm>
            <a:off x="7607953" y="4765095"/>
            <a:ext cx="2522537" cy="16011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엔드 컨텐츠의 반복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파밍의</a:t>
            </a:r>
            <a:r>
              <a:rPr lang="ko-KR" altLang="en-US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en-US" altLang="ko-KR" sz="1400" dirty="0">
              <a:solidFill>
                <a:sysClr val="windowText" lastClr="000000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보상인 성장 재화를</a:t>
            </a:r>
            <a:endParaRPr lang="en-US" altLang="ko-KR" sz="1400" dirty="0">
              <a:solidFill>
                <a:sysClr val="windowText" lastClr="000000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활용하여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부족했었던</a:t>
            </a:r>
            <a:r>
              <a:rPr lang="ko-KR" altLang="en-US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endParaRPr lang="en-US" altLang="ko-KR" sz="1400" dirty="0">
              <a:solidFill>
                <a:sysClr val="windowText" lastClr="000000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 algn="ctr"/>
            <a:r>
              <a:rPr lang="ko-KR" altLang="en-US" sz="1400" dirty="0">
                <a:solidFill>
                  <a:sysClr val="windowText" lastClr="00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성장의 부분을 채운다</a:t>
            </a:r>
            <a:endParaRPr lang="en-US" altLang="ko-KR" sz="1400" dirty="0">
              <a:solidFill>
                <a:sysClr val="windowText" lastClr="000000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pic>
        <p:nvPicPr>
          <p:cNvPr id="23" name="그래픽 22" descr="아령 단색으로 채워진">
            <a:extLst>
              <a:ext uri="{FF2B5EF4-FFF2-40B4-BE49-F238E27FC236}">
                <a16:creationId xmlns:a16="http://schemas.microsoft.com/office/drawing/2014/main" id="{50BF62A1-BD20-BD12-A2BE-8DFCD76C9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9222" y="2267616"/>
            <a:ext cx="1080000" cy="108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DB4AE6-0975-A5C5-4DED-70772E7A44C1}"/>
              </a:ext>
            </a:extLst>
          </p:cNvPr>
          <p:cNvSpPr txBox="1"/>
          <p:nvPr/>
        </p:nvSpPr>
        <p:spPr>
          <a:xfrm>
            <a:off x="5323616" y="3965325"/>
            <a:ext cx="1114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부족한 성장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해결 방안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C5AA4B2-BE39-1A2C-8E3B-BD12D63A6157}"/>
              </a:ext>
            </a:extLst>
          </p:cNvPr>
          <p:cNvCxnSpPr>
            <a:cxnSpLocks/>
          </p:cNvCxnSpPr>
          <p:nvPr/>
        </p:nvCxnSpPr>
        <p:spPr>
          <a:xfrm>
            <a:off x="556241" y="776944"/>
            <a:ext cx="2677026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8686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167C6C-BC77-2EBC-94D7-A5E163E7396F}"/>
              </a:ext>
            </a:extLst>
          </p:cNvPr>
          <p:cNvSpPr/>
          <p:nvPr/>
        </p:nvSpPr>
        <p:spPr>
          <a:xfrm>
            <a:off x="937896" y="1635125"/>
            <a:ext cx="10243184" cy="3587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400" b="1" spc="600" dirty="0">
                <a:solidFill>
                  <a:schemeClr val="bg1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THANK YOU</a:t>
            </a:r>
            <a:endParaRPr lang="en-US" altLang="ko-KR" sz="6400" b="1" spc="600" dirty="0">
              <a:solidFill>
                <a:srgbClr val="92D050"/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/>
            <a:r>
              <a:rPr lang="ko-KR" altLang="en-US" sz="6400" b="1" spc="600" dirty="0">
                <a:solidFill>
                  <a:srgbClr val="92D050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감사합니다</a:t>
            </a:r>
            <a:r>
              <a:rPr lang="en-US" altLang="ko-KR" sz="6400" b="1" spc="600" dirty="0">
                <a:solidFill>
                  <a:srgbClr val="92D050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59309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D23A918-717F-2CCE-7AD1-BC5FB086C692}"/>
              </a:ext>
            </a:extLst>
          </p:cNvPr>
          <p:cNvGrpSpPr/>
          <p:nvPr/>
        </p:nvGrpSpPr>
        <p:grpSpPr>
          <a:xfrm>
            <a:off x="-107876" y="680198"/>
            <a:ext cx="3268981" cy="463923"/>
            <a:chOff x="0" y="1255713"/>
            <a:chExt cx="2362200" cy="46392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11D4663-90D8-E698-64BE-28C77F694E4D}"/>
                </a:ext>
              </a:extLst>
            </p:cNvPr>
            <p:cNvSpPr/>
            <p:nvPr/>
          </p:nvSpPr>
          <p:spPr>
            <a:xfrm>
              <a:off x="0" y="1255713"/>
              <a:ext cx="2362200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참조 자료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BF9AC21-6E34-075D-4BB3-4C8E3F1B8AB4}"/>
                </a:ext>
              </a:extLst>
            </p:cNvPr>
            <p:cNvCxnSpPr>
              <a:cxnSpLocks/>
            </p:cNvCxnSpPr>
            <p:nvPr/>
          </p:nvCxnSpPr>
          <p:spPr>
            <a:xfrm>
              <a:off x="604829" y="1719636"/>
              <a:ext cx="1144444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EF9ED7-B1A0-AAA8-C508-2A48BBA3C4E4}"/>
              </a:ext>
            </a:extLst>
          </p:cNvPr>
          <p:cNvSpPr txBox="1"/>
          <p:nvPr/>
        </p:nvSpPr>
        <p:spPr>
          <a:xfrm>
            <a:off x="998071" y="1911768"/>
            <a:ext cx="78710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1 . 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디아블로</a:t>
            </a:r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2 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스피드 런 기록 </a:t>
            </a:r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https://www.speedrun.com/d2r?h=Any_Baal-Normal-PX-Sorceress&amp;x=wkp5gl8d-gnxw49g8.gq7oo4nl-6njz366l.81wjzovq-9l7xzopn.4qymde2q</a:t>
            </a:r>
            <a:endParaRPr lang="en-US" altLang="ko-KR" sz="1200" b="0" i="0" u="none" strike="noStrike" dirty="0"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endParaRPr lang="en-US" altLang="ko-KR" sz="1200" b="0" i="0" u="none" strike="noStrike" dirty="0"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2.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디아블로</a:t>
            </a:r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3 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스피드 런 기록</a:t>
            </a:r>
            <a:endParaRPr lang="en-US" altLang="ko-KR" sz="1200" b="0" i="0" u="none" strike="noStrike" dirty="0"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3"/>
              </a:rPr>
              <a:t>https://www.speedrun.com/d3_ros?h=Any_NG-Demon_Hunter&amp;x=zd3yo4v2-0nwy508q.0139r3k1</a:t>
            </a:r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</a:p>
          <a:p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3. </a:t>
            </a:r>
            <a:r>
              <a:rPr lang="ko-KR" altLang="en-US" sz="12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패스오브엑자일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스피드 런 기록</a:t>
            </a:r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4"/>
              </a:rPr>
              <a:t>https://www.speedrun.com/poe?h=A5_PtsLab-3.20-Templar&amp;x=vdozzp9k-rn14xkpn.5lexkrpq-dlo3wojl.4lxe27g1</a:t>
            </a:r>
            <a:endParaRPr lang="en-US" altLang="ko-KR" sz="1200" b="0" i="0" u="none" strike="noStrike" dirty="0"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4. </a:t>
            </a:r>
            <a:r>
              <a:rPr lang="ko-KR" altLang="en-US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개인 데이터 테이블 </a:t>
            </a:r>
            <a:r>
              <a:rPr lang="en-US" altLang="ko-KR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/ </a:t>
            </a:r>
            <a:r>
              <a:rPr lang="ko-KR" altLang="en-US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진행도 자료 엑셀 파일</a:t>
            </a:r>
            <a:endParaRPr lang="en-US" altLang="ko-KR" sz="1200" b="0" i="0" u="none" strike="noStrike" dirty="0"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ko-KR" altLang="en-US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5" action="ppaction://hlinkfile"/>
              </a:rPr>
              <a:t>언디셈버</a:t>
            </a:r>
            <a:r>
              <a:rPr lang="en-US" altLang="ko-KR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5" action="ppaction://hlinkfile"/>
              </a:rPr>
              <a:t>_</a:t>
            </a:r>
            <a:r>
              <a:rPr lang="ko-KR" altLang="en-US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5" action="ppaction://hlinkfile"/>
              </a:rPr>
              <a:t>테이블자료</a:t>
            </a:r>
            <a:r>
              <a:rPr lang="en-US" altLang="ko-KR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5" action="ppaction://hlinkfile"/>
              </a:rPr>
              <a:t>_</a:t>
            </a:r>
            <a:r>
              <a:rPr lang="ko-KR" altLang="en-US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5" action="ppaction://hlinkfile"/>
              </a:rPr>
              <a:t>이승준</a:t>
            </a:r>
            <a:r>
              <a:rPr lang="en-US" altLang="ko-KR" sz="1200" b="0" i="0" u="none" strike="noStrike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5" action="ppaction://hlinkfile"/>
              </a:rPr>
              <a:t>.xlsx</a:t>
            </a:r>
            <a:endParaRPr lang="en-US" altLang="ko-KR" sz="1200" b="0" i="0" u="none" strike="noStrike" dirty="0">
              <a:effectLst/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5. 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6"/>
              </a:rPr>
              <a:t>워드 클라우드 제작 </a:t>
            </a:r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6"/>
              </a:rPr>
              <a:t>python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6"/>
              </a:rPr>
              <a:t> 코드</a:t>
            </a:r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6. 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  <a:hlinkClick r:id="rId7"/>
              </a:rPr>
              <a:t>언디셈버 데이터베이스 구조 설계도 링크</a:t>
            </a:r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7. 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사용 가상 </a:t>
            </a:r>
            <a:r>
              <a:rPr lang="en-US" altLang="ko-KR" sz="1200" dirty="0" err="1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sql</a:t>
            </a:r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환경</a:t>
            </a:r>
            <a:endParaRPr lang="en-US" altLang="ko-KR" sz="1200" dirty="0"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r>
              <a:rPr lang="en-US" altLang="ko-KR" sz="12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DB Browser for SQLite </a:t>
            </a:r>
            <a:r>
              <a:rPr lang="ko-KR" altLang="en-US" sz="12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버전 </a:t>
            </a:r>
            <a:r>
              <a:rPr lang="en-US" altLang="ko-KR" sz="1200" dirty="0">
                <a:effectLst/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3.12.2</a:t>
            </a:r>
          </a:p>
          <a:p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Heidi SQL </a:t>
            </a:r>
            <a:r>
              <a:rPr lang="ko-KR" altLang="en-US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버전 </a:t>
            </a:r>
            <a:r>
              <a:rPr lang="en-US" altLang="ko-KR" sz="1200" dirty="0"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12.3.0.6589 (64-bit)</a:t>
            </a:r>
          </a:p>
        </p:txBody>
      </p:sp>
    </p:spTree>
    <p:extLst>
      <p:ext uri="{BB962C8B-B14F-4D97-AF65-F5344CB8AC3E}">
        <p14:creationId xmlns:p14="http://schemas.microsoft.com/office/powerpoint/2010/main" val="938882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검은색, 전시된이(가) 표시된 사진&#10;&#10;자동 생성된 설명">
            <a:extLst>
              <a:ext uri="{FF2B5EF4-FFF2-40B4-BE49-F238E27FC236}">
                <a16:creationId xmlns:a16="http://schemas.microsoft.com/office/drawing/2014/main" id="{7603FF16-706F-DA8F-58A0-6BD40F090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63" y="399627"/>
            <a:ext cx="7335274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92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60FCB5-4310-B0A8-826C-C1977AC1A45C}"/>
              </a:ext>
            </a:extLst>
          </p:cNvPr>
          <p:cNvSpPr/>
          <p:nvPr/>
        </p:nvSpPr>
        <p:spPr>
          <a:xfrm>
            <a:off x="1266092" y="647114"/>
            <a:ext cx="10452296" cy="5563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  <a:hlinkClick r:id="rId2"/>
              </a:rPr>
              <a:t>https://m.thisisgame.com/webzine/news/nboard/4/?n=156472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b="0" i="0" dirty="0">
                <a:solidFill>
                  <a:srgbClr val="951015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게임 </a:t>
            </a:r>
            <a:r>
              <a:rPr lang="en-US" altLang="ko-KR" b="0" i="0" dirty="0">
                <a:solidFill>
                  <a:srgbClr val="951015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UX </a:t>
            </a:r>
            <a:r>
              <a:rPr lang="ko-KR" altLang="en-US" b="0" i="0" dirty="0">
                <a:solidFill>
                  <a:srgbClr val="951015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전략가 겸 심리학 박사이자 인지과학 전문가인 </a:t>
            </a:r>
            <a:r>
              <a:rPr lang="ko-KR" altLang="en-US" b="0" i="0" dirty="0" err="1">
                <a:solidFill>
                  <a:srgbClr val="951015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실리아</a:t>
            </a:r>
            <a:r>
              <a:rPr lang="ko-KR" altLang="en-US" b="0" i="0" dirty="0">
                <a:solidFill>
                  <a:srgbClr val="951015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r>
              <a:rPr lang="ko-KR" altLang="en-US" b="0" i="0" dirty="0" err="1">
                <a:solidFill>
                  <a:srgbClr val="951015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호덴트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적당한 선을 찾는 노력을 시작해 접근성과 포용성을 갖춘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그리고 유저를 존중하는 게임을 만들 수 있도록 해야 한다</a:t>
            </a:r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유저가 끊임없이 죽어야 하는 게임이라 하더라도 유저들이 이 사실을 구매 전에 미리 알았다면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구매를 통해 여기에 ‘</a:t>
            </a:r>
            <a:r>
              <a:rPr lang="ko-KR" altLang="en-US" b="0" i="0" dirty="0" err="1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동의’한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것으로 볼 수 있다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 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유저가 해당 게임에서 무엇을 겪게 될지 미리 알고 있는지의 문제다</a:t>
            </a:r>
            <a:endParaRPr lang="en-US" altLang="ko-KR" b="0" i="0" dirty="0">
              <a:solidFill>
                <a:srgbClr val="141414"/>
              </a:solidFill>
              <a:effectLst/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endParaRPr lang="en-US" altLang="ko-KR" dirty="0">
              <a:solidFill>
                <a:srgbClr val="14141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즉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유저가 어떤 유형의 좌절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(frustration)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을 느끼도록 설계하고 있는지 분명히 이해해야 한다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 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자기 게임 디자인이 심리학적으로 유저에 어떤 작용을 하는지 분명히 이해하고 선을 넘지 않도록 해야 한다</a:t>
            </a:r>
            <a:endParaRPr lang="en-US" altLang="ko-KR" dirty="0">
              <a:solidFill>
                <a:srgbClr val="141414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4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FD8C924-031A-9DD0-29C2-C397B003C9CE}"/>
              </a:ext>
            </a:extLst>
          </p:cNvPr>
          <p:cNvGrpSpPr/>
          <p:nvPr/>
        </p:nvGrpSpPr>
        <p:grpSpPr>
          <a:xfrm>
            <a:off x="294036" y="283140"/>
            <a:ext cx="6465345" cy="493804"/>
            <a:chOff x="-4241" y="1237784"/>
            <a:chExt cx="4586831" cy="49380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B02707-82D9-1521-26CA-17533E20AE57}"/>
                </a:ext>
              </a:extLst>
            </p:cNvPr>
            <p:cNvSpPr/>
            <p:nvPr/>
          </p:nvSpPr>
          <p:spPr>
            <a:xfrm>
              <a:off x="-4241" y="1237784"/>
              <a:ext cx="4586831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 기획 배경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언디셈버가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시도한 새로운 성장 방향성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4365797-0AA6-3DA9-D351-4642421CBA5B}"/>
                </a:ext>
              </a:extLst>
            </p:cNvPr>
            <p:cNvCxnSpPr>
              <a:cxnSpLocks/>
            </p:cNvCxnSpPr>
            <p:nvPr/>
          </p:nvCxnSpPr>
          <p:spPr>
            <a:xfrm>
              <a:off x="181780" y="1731588"/>
              <a:ext cx="1899213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C4C90F1-F1A2-698F-1D8B-DEB57ED2A047}"/>
              </a:ext>
            </a:extLst>
          </p:cNvPr>
          <p:cNvGrpSpPr/>
          <p:nvPr/>
        </p:nvGrpSpPr>
        <p:grpSpPr>
          <a:xfrm>
            <a:off x="632442" y="1451394"/>
            <a:ext cx="4730509" cy="4692856"/>
            <a:chOff x="556242" y="1457744"/>
            <a:chExt cx="4730509" cy="4692856"/>
          </a:xfrm>
        </p:grpSpPr>
        <p:graphicFrame>
          <p:nvGraphicFramePr>
            <p:cNvPr id="14" name="차트 13">
              <a:extLst>
                <a:ext uri="{FF2B5EF4-FFF2-40B4-BE49-F238E27FC236}">
                  <a16:creationId xmlns:a16="http://schemas.microsoft.com/office/drawing/2014/main" id="{8F673885-88CF-392B-1AD5-DEC42259F19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23557877"/>
                </p:ext>
              </p:extLst>
            </p:nvPr>
          </p:nvGraphicFramePr>
          <p:xfrm>
            <a:off x="556242" y="2173212"/>
            <a:ext cx="4570095" cy="27374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6CF65E-E879-B7DB-32E9-D6BB29220F7D}"/>
                </a:ext>
              </a:extLst>
            </p:cNvPr>
            <p:cNvSpPr/>
            <p:nvPr/>
          </p:nvSpPr>
          <p:spPr>
            <a:xfrm>
              <a:off x="1099751" y="5214861"/>
              <a:ext cx="4187000" cy="935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언디셈버는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스토리 구간의 지속적인 확장을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시도중이다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이로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인해 메인 </a:t>
              </a: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스토리의 분량이 </a:t>
              </a:r>
              <a:r>
                <a:rPr lang="ko-KR" altLang="en-US" sz="1400" dirty="0" err="1">
                  <a:solidFill>
                    <a:schemeClr val="accent1">
                      <a:lumMod val="7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방대해졌기에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엔드 컨텐츠에서의 반복 </a:t>
              </a:r>
              <a:r>
                <a:rPr lang="ko-KR" altLang="en-US" sz="1400" dirty="0" err="1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파밍을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통한 성장이 아닌</a:t>
              </a:r>
              <a:endPara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스토리 진행을 동반한 자연스러운 성장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을 유도하고 있다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endPara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D156B18-F5A4-A5E5-64A0-3ADD81748157}"/>
                </a:ext>
              </a:extLst>
            </p:cNvPr>
            <p:cNvSpPr/>
            <p:nvPr/>
          </p:nvSpPr>
          <p:spPr>
            <a:xfrm>
              <a:off x="741209" y="1457744"/>
              <a:ext cx="4305300" cy="4981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algn="ctr"/>
              <a:r>
                <a:rPr lang="ko-KR" altLang="en-US" dirty="0" err="1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핵앤슬래시</a:t>
              </a:r>
              <a:r>
                <a:rPr lang="ko-KR" altLang="en-US" dirty="0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스토리 </a:t>
              </a:r>
              <a:r>
                <a:rPr lang="ko-KR" altLang="ko-KR" dirty="0" err="1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스피드런</a:t>
              </a:r>
              <a:r>
                <a:rPr lang="ko-KR" altLang="ko-KR" dirty="0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평균시간</a:t>
              </a:r>
              <a:endParaRPr lang="en-US" altLang="ko-KR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algn="ctr"/>
              <a:r>
                <a:rPr lang="en-US" altLang="ko-KR" dirty="0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(</a:t>
              </a:r>
              <a:r>
                <a:rPr lang="ko-KR" altLang="en-US" dirty="0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신규 캐릭터 생성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–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스토리 최종 보스 토벌</a:t>
              </a:r>
              <a:r>
                <a:rPr lang="en-US" altLang="ko-KR" dirty="0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)</a:t>
              </a:r>
              <a:endParaRPr lang="ko-KR" altLang="ko-KR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13F922-774D-3E16-0D0A-D6AD29C98DD9}"/>
              </a:ext>
            </a:extLst>
          </p:cNvPr>
          <p:cNvGrpSpPr/>
          <p:nvPr/>
        </p:nvGrpSpPr>
        <p:grpSpPr>
          <a:xfrm>
            <a:off x="6805747" y="1438694"/>
            <a:ext cx="4624048" cy="4790463"/>
            <a:chOff x="6742247" y="1457744"/>
            <a:chExt cx="4624048" cy="4790463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FF9CFC86-178C-AF47-C466-AA7105219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724"/>
            <a:stretch>
              <a:fillRect/>
            </a:stretch>
          </p:blipFill>
          <p:spPr>
            <a:xfrm>
              <a:off x="7052959" y="2128435"/>
              <a:ext cx="4113291" cy="542904"/>
            </a:xfrm>
            <a:custGeom>
              <a:avLst/>
              <a:gdLst>
                <a:gd name="connsiteX0" fmla="*/ 0 w 4113291"/>
                <a:gd name="connsiteY0" fmla="*/ 0 h 542904"/>
                <a:gd name="connsiteX1" fmla="*/ 4113291 w 4113291"/>
                <a:gd name="connsiteY1" fmla="*/ 0 h 542904"/>
                <a:gd name="connsiteX2" fmla="*/ 4113291 w 4113291"/>
                <a:gd name="connsiteY2" fmla="*/ 542904 h 542904"/>
                <a:gd name="connsiteX3" fmla="*/ 0 w 4113291"/>
                <a:gd name="connsiteY3" fmla="*/ 542904 h 5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13291" h="542904">
                  <a:moveTo>
                    <a:pt x="0" y="0"/>
                  </a:moveTo>
                  <a:lnTo>
                    <a:pt x="4113291" y="0"/>
                  </a:lnTo>
                  <a:lnTo>
                    <a:pt x="4113291" y="542904"/>
                  </a:lnTo>
                  <a:lnTo>
                    <a:pt x="0" y="542904"/>
                  </a:lnTo>
                  <a:close/>
                </a:path>
              </a:pathLst>
            </a:custGeom>
            <a:ln>
              <a:noFill/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2AF052D-C484-3E10-13AE-87397447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052959" y="2680447"/>
              <a:ext cx="4101768" cy="913395"/>
            </a:xfrm>
            <a:custGeom>
              <a:avLst/>
              <a:gdLst>
                <a:gd name="connsiteX0" fmla="*/ 0 w 4101768"/>
                <a:gd name="connsiteY0" fmla="*/ 0 h 913395"/>
                <a:gd name="connsiteX1" fmla="*/ 4101768 w 4101768"/>
                <a:gd name="connsiteY1" fmla="*/ 0 h 913395"/>
                <a:gd name="connsiteX2" fmla="*/ 4101768 w 4101768"/>
                <a:gd name="connsiteY2" fmla="*/ 913395 h 913395"/>
                <a:gd name="connsiteX3" fmla="*/ 0 w 4101768"/>
                <a:gd name="connsiteY3" fmla="*/ 913395 h 9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1768" h="913395">
                  <a:moveTo>
                    <a:pt x="0" y="0"/>
                  </a:moveTo>
                  <a:lnTo>
                    <a:pt x="4101768" y="0"/>
                  </a:lnTo>
                  <a:lnTo>
                    <a:pt x="4101768" y="913395"/>
                  </a:lnTo>
                  <a:lnTo>
                    <a:pt x="0" y="913395"/>
                  </a:lnTo>
                  <a:close/>
                </a:path>
              </a:pathLst>
            </a:custGeom>
            <a:ln>
              <a:noFill/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6F6F18-573B-B972-86B8-308EC93BBA0E}"/>
                </a:ext>
              </a:extLst>
            </p:cNvPr>
            <p:cNvSpPr/>
            <p:nvPr/>
          </p:nvSpPr>
          <p:spPr>
            <a:xfrm>
              <a:off x="6742247" y="1457744"/>
              <a:ext cx="4305300" cy="4981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ysClr val="windowText" lastClr="000000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주요 성장 컨텐츠 최소 진입 레벨의 조정</a:t>
              </a:r>
            </a:p>
          </p:txBody>
        </p:sp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8A706401-60E3-C16C-E401-21B4C0D8F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7888" y="3632737"/>
              <a:ext cx="4338407" cy="1068061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7438C70-C051-77A1-56BC-100ECC24C5EB}"/>
                </a:ext>
              </a:extLst>
            </p:cNvPr>
            <p:cNvSpPr/>
            <p:nvPr/>
          </p:nvSpPr>
          <p:spPr>
            <a:xfrm>
              <a:off x="7027888" y="5160071"/>
              <a:ext cx="4187000" cy="1088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이러한 방향성 때문에 </a:t>
              </a: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신규 액트 업데이트 시  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엔드 유저들을 위한 주요 </a:t>
              </a:r>
              <a:r>
                <a:rPr lang="ko-KR" altLang="en-US" sz="1400" dirty="0" err="1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파밍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컨텐츠인 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“</a:t>
              </a: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카오스 던전</a:t>
              </a:r>
              <a:r>
                <a:rPr lang="en-US" altLang="ko-KR" sz="1400" dirty="0">
                  <a:solidFill>
                    <a:schemeClr val="accent1">
                      <a:lumMod val="7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”</a:t>
              </a: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의 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최소 진입 구간</a:t>
              </a: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또한 </a:t>
              </a: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스토리 구간에 맞춰 </a:t>
              </a:r>
              <a:endParaRPr lang="en-US" altLang="ko-KR" sz="1400" dirty="0">
                <a:solidFill>
                  <a:schemeClr val="accent1">
                    <a:lumMod val="75000"/>
                  </a:schemeClr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accent1">
                      <a:lumMod val="75000"/>
                    </a:schemeClr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지속적으로 조정</a:t>
              </a:r>
              <a:r>
                <a:rPr lang="ko-KR" altLang="en-US" sz="1400" dirty="0">
                  <a:solidFill>
                    <a:srgbClr val="182638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되어 </a:t>
              </a:r>
              <a:r>
                <a:rPr lang="ko-KR" altLang="en-US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왔다</a:t>
              </a:r>
              <a:r>
                <a:rPr lang="en-US" altLang="ko-KR" sz="1400" dirty="0">
                  <a:solidFill>
                    <a:schemeClr val="tx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E4EFAF5-2539-27C9-98D1-7B9661FB66A3}"/>
                </a:ext>
              </a:extLst>
            </p:cNvPr>
            <p:cNvSpPr/>
            <p:nvPr/>
          </p:nvSpPr>
          <p:spPr>
            <a:xfrm>
              <a:off x="7052959" y="2073058"/>
              <a:ext cx="4101768" cy="607389"/>
            </a:xfrm>
            <a:custGeom>
              <a:avLst/>
              <a:gdLst>
                <a:gd name="connsiteX0" fmla="*/ 63477 w 4101768"/>
                <a:gd name="connsiteY0" fmla="*/ 206679 h 607389"/>
                <a:gd name="connsiteX1" fmla="*/ 63477 w 4101768"/>
                <a:gd name="connsiteY1" fmla="*/ 331939 h 607389"/>
                <a:gd name="connsiteX2" fmla="*/ 1397499 w 4101768"/>
                <a:gd name="connsiteY2" fmla="*/ 331939 h 607389"/>
                <a:gd name="connsiteX3" fmla="*/ 1397499 w 4101768"/>
                <a:gd name="connsiteY3" fmla="*/ 206679 h 607389"/>
                <a:gd name="connsiteX4" fmla="*/ 0 w 4101768"/>
                <a:gd name="connsiteY4" fmla="*/ 0 h 607389"/>
                <a:gd name="connsiteX5" fmla="*/ 4101768 w 4101768"/>
                <a:gd name="connsiteY5" fmla="*/ 0 h 607389"/>
                <a:gd name="connsiteX6" fmla="*/ 4101768 w 4101768"/>
                <a:gd name="connsiteY6" fmla="*/ 607389 h 607389"/>
                <a:gd name="connsiteX7" fmla="*/ 0 w 4101768"/>
                <a:gd name="connsiteY7" fmla="*/ 607389 h 60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768" h="607389">
                  <a:moveTo>
                    <a:pt x="63477" y="206679"/>
                  </a:moveTo>
                  <a:lnTo>
                    <a:pt x="63477" y="331939"/>
                  </a:lnTo>
                  <a:lnTo>
                    <a:pt x="1397499" y="331939"/>
                  </a:lnTo>
                  <a:lnTo>
                    <a:pt x="1397499" y="206679"/>
                  </a:lnTo>
                  <a:close/>
                  <a:moveTo>
                    <a:pt x="0" y="0"/>
                  </a:moveTo>
                  <a:lnTo>
                    <a:pt x="4101768" y="0"/>
                  </a:lnTo>
                  <a:lnTo>
                    <a:pt x="4101768" y="607389"/>
                  </a:lnTo>
                  <a:lnTo>
                    <a:pt x="0" y="607389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D2765B41-2A96-5BC3-DF9D-56689CC6CCAA}"/>
                </a:ext>
              </a:extLst>
            </p:cNvPr>
            <p:cNvSpPr/>
            <p:nvPr/>
          </p:nvSpPr>
          <p:spPr>
            <a:xfrm>
              <a:off x="7052959" y="2680447"/>
              <a:ext cx="4101768" cy="952290"/>
            </a:xfrm>
            <a:custGeom>
              <a:avLst/>
              <a:gdLst>
                <a:gd name="connsiteX0" fmla="*/ 50951 w 4101768"/>
                <a:gd name="connsiteY0" fmla="*/ 645213 h 952290"/>
                <a:gd name="connsiteX1" fmla="*/ 50951 w 4101768"/>
                <a:gd name="connsiteY1" fmla="*/ 795526 h 952290"/>
                <a:gd name="connsiteX2" fmla="*/ 3677236 w 4101768"/>
                <a:gd name="connsiteY2" fmla="*/ 795526 h 952290"/>
                <a:gd name="connsiteX3" fmla="*/ 3677236 w 4101768"/>
                <a:gd name="connsiteY3" fmla="*/ 645213 h 952290"/>
                <a:gd name="connsiteX4" fmla="*/ 50951 w 4101768"/>
                <a:gd name="connsiteY4" fmla="*/ 288221 h 952290"/>
                <a:gd name="connsiteX5" fmla="*/ 50951 w 4101768"/>
                <a:gd name="connsiteY5" fmla="*/ 463586 h 952290"/>
                <a:gd name="connsiteX6" fmla="*/ 2155324 w 4101768"/>
                <a:gd name="connsiteY6" fmla="*/ 463586 h 952290"/>
                <a:gd name="connsiteX7" fmla="*/ 2155324 w 4101768"/>
                <a:gd name="connsiteY7" fmla="*/ 288221 h 952290"/>
                <a:gd name="connsiteX8" fmla="*/ 0 w 4101768"/>
                <a:gd name="connsiteY8" fmla="*/ 0 h 952290"/>
                <a:gd name="connsiteX9" fmla="*/ 4101768 w 4101768"/>
                <a:gd name="connsiteY9" fmla="*/ 0 h 952290"/>
                <a:gd name="connsiteX10" fmla="*/ 4101768 w 4101768"/>
                <a:gd name="connsiteY10" fmla="*/ 952290 h 952290"/>
                <a:gd name="connsiteX11" fmla="*/ 0 w 4101768"/>
                <a:gd name="connsiteY11" fmla="*/ 952290 h 95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01768" h="952290">
                  <a:moveTo>
                    <a:pt x="50951" y="645213"/>
                  </a:moveTo>
                  <a:lnTo>
                    <a:pt x="50951" y="795526"/>
                  </a:lnTo>
                  <a:lnTo>
                    <a:pt x="3677236" y="795526"/>
                  </a:lnTo>
                  <a:lnTo>
                    <a:pt x="3677236" y="645213"/>
                  </a:lnTo>
                  <a:close/>
                  <a:moveTo>
                    <a:pt x="50951" y="288221"/>
                  </a:moveTo>
                  <a:lnTo>
                    <a:pt x="50951" y="463586"/>
                  </a:lnTo>
                  <a:lnTo>
                    <a:pt x="2155324" y="463586"/>
                  </a:lnTo>
                  <a:lnTo>
                    <a:pt x="2155324" y="288221"/>
                  </a:lnTo>
                  <a:close/>
                  <a:moveTo>
                    <a:pt x="0" y="0"/>
                  </a:moveTo>
                  <a:lnTo>
                    <a:pt x="4101768" y="0"/>
                  </a:lnTo>
                  <a:lnTo>
                    <a:pt x="4101768" y="952290"/>
                  </a:lnTo>
                  <a:lnTo>
                    <a:pt x="0" y="952290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B1F56695-87DE-D88C-42F7-1F8FEE867BC0}"/>
                </a:ext>
              </a:extLst>
            </p:cNvPr>
            <p:cNvSpPr/>
            <p:nvPr/>
          </p:nvSpPr>
          <p:spPr>
            <a:xfrm>
              <a:off x="7052959" y="3632737"/>
              <a:ext cx="4101768" cy="1128176"/>
            </a:xfrm>
            <a:custGeom>
              <a:avLst/>
              <a:gdLst>
                <a:gd name="connsiteX0" fmla="*/ 57214 w 4101768"/>
                <a:gd name="connsiteY0" fmla="*/ 595858 h 1128176"/>
                <a:gd name="connsiteX1" fmla="*/ 57214 w 4101768"/>
                <a:gd name="connsiteY1" fmla="*/ 724546 h 1128176"/>
                <a:gd name="connsiteX2" fmla="*/ 2236743 w 4101768"/>
                <a:gd name="connsiteY2" fmla="*/ 724546 h 1128176"/>
                <a:gd name="connsiteX3" fmla="*/ 2236743 w 4101768"/>
                <a:gd name="connsiteY3" fmla="*/ 595858 h 1128176"/>
                <a:gd name="connsiteX4" fmla="*/ 0 w 4101768"/>
                <a:gd name="connsiteY4" fmla="*/ 0 h 1128176"/>
                <a:gd name="connsiteX5" fmla="*/ 4101768 w 4101768"/>
                <a:gd name="connsiteY5" fmla="*/ 0 h 1128176"/>
                <a:gd name="connsiteX6" fmla="*/ 4101768 w 4101768"/>
                <a:gd name="connsiteY6" fmla="*/ 1128176 h 1128176"/>
                <a:gd name="connsiteX7" fmla="*/ 0 w 4101768"/>
                <a:gd name="connsiteY7" fmla="*/ 1128176 h 112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768" h="1128176">
                  <a:moveTo>
                    <a:pt x="57214" y="595858"/>
                  </a:moveTo>
                  <a:lnTo>
                    <a:pt x="57214" y="724546"/>
                  </a:lnTo>
                  <a:lnTo>
                    <a:pt x="2236743" y="724546"/>
                  </a:lnTo>
                  <a:lnTo>
                    <a:pt x="2236743" y="595858"/>
                  </a:lnTo>
                  <a:close/>
                  <a:moveTo>
                    <a:pt x="0" y="0"/>
                  </a:moveTo>
                  <a:lnTo>
                    <a:pt x="4101768" y="0"/>
                  </a:lnTo>
                  <a:lnTo>
                    <a:pt x="4101768" y="1128176"/>
                  </a:lnTo>
                  <a:lnTo>
                    <a:pt x="0" y="1128176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82025DB-4142-3DCF-4423-2B43F9921A36}"/>
                </a:ext>
              </a:extLst>
            </p:cNvPr>
            <p:cNvCxnSpPr>
              <a:cxnSpLocks/>
            </p:cNvCxnSpPr>
            <p:nvPr/>
          </p:nvCxnSpPr>
          <p:spPr>
            <a:xfrm>
              <a:off x="7052959" y="3570107"/>
              <a:ext cx="41017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98DE2BE-85F2-41F1-8980-D6DDAC5ABF5E}"/>
                </a:ext>
              </a:extLst>
            </p:cNvPr>
            <p:cNvSpPr txBox="1"/>
            <p:nvPr/>
          </p:nvSpPr>
          <p:spPr>
            <a:xfrm>
              <a:off x="8376671" y="3572255"/>
              <a:ext cx="26854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2022/08/04 Act.11 </a:t>
              </a:r>
              <a:r>
                <a:rPr lang="ko-KR" altLang="en-US" sz="1000" dirty="0" err="1">
                  <a:solidFill>
                    <a:schemeClr val="bg1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오르테미스</a:t>
              </a:r>
              <a:r>
                <a:rPr lang="ko-KR" altLang="en-US" sz="1000" dirty="0">
                  <a:solidFill>
                    <a:schemeClr val="bg1"/>
                  </a:solidFill>
                  <a:latin typeface="LINE Seed Sans KR Regular" panose="020B0603020203020204" pitchFamily="50" charset="-127"/>
                  <a:ea typeface="LINE Seed Sans KR Regular" panose="020B0603020203020204" pitchFamily="50" charset="-127"/>
                  <a:cs typeface="LINE Seed Sans KR Regular" panose="020B0603020203020204" pitchFamily="50" charset="-127"/>
                </a:rPr>
                <a:t> 업데이트 내역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C9D29B-5830-CCAB-119D-122DC45726DA}"/>
              </a:ext>
            </a:extLst>
          </p:cNvPr>
          <p:cNvCxnSpPr>
            <a:cxnSpLocks/>
          </p:cNvCxnSpPr>
          <p:nvPr/>
        </p:nvCxnSpPr>
        <p:spPr>
          <a:xfrm>
            <a:off x="6315075" y="1263650"/>
            <a:ext cx="0" cy="534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9F0CCC9-5CBB-3AD5-5301-5C573CAB8FD3}"/>
              </a:ext>
            </a:extLst>
          </p:cNvPr>
          <p:cNvSpPr txBox="1"/>
          <p:nvPr/>
        </p:nvSpPr>
        <p:spPr>
          <a:xfrm>
            <a:off x="8649221" y="2101245"/>
            <a:ext cx="37439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2022/12/22 Act. 12 </a:t>
            </a:r>
            <a:r>
              <a:rPr lang="ko-KR" altLang="en-US" sz="1000" dirty="0" err="1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가니다</a:t>
            </a:r>
            <a:r>
              <a:rPr lang="ko-KR" altLang="en-US" sz="10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업데이트 내역</a:t>
            </a:r>
          </a:p>
        </p:txBody>
      </p:sp>
    </p:spTree>
    <p:extLst>
      <p:ext uri="{BB962C8B-B14F-4D97-AF65-F5344CB8AC3E}">
        <p14:creationId xmlns:p14="http://schemas.microsoft.com/office/powerpoint/2010/main" val="145085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C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패스 오브 엑자일 - 나무위키">
            <a:extLst>
              <a:ext uri="{FF2B5EF4-FFF2-40B4-BE49-F238E27FC236}">
                <a16:creationId xmlns:a16="http://schemas.microsoft.com/office/drawing/2014/main" id="{CEF193C0-1C20-B700-C74A-14A11D80C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355" y="1560553"/>
            <a:ext cx="1637894" cy="106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cember logo2">
            <a:extLst>
              <a:ext uri="{FF2B5EF4-FFF2-40B4-BE49-F238E27FC236}">
                <a16:creationId xmlns:a16="http://schemas.microsoft.com/office/drawing/2014/main" id="{F7C04791-9DF0-CF63-A665-8E9A2485B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751" y="1721291"/>
            <a:ext cx="2422348" cy="74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E28EBB-0583-5A9F-6091-712BDB5DD916}"/>
              </a:ext>
            </a:extLst>
          </p:cNvPr>
          <p:cNvSpPr/>
          <p:nvPr/>
        </p:nvSpPr>
        <p:spPr>
          <a:xfrm>
            <a:off x="5418546" y="3095330"/>
            <a:ext cx="1469206" cy="745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신규 컨텐츠 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시즌 존재 유무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AF214-CF05-283C-F9D4-5A0FA880A167}"/>
              </a:ext>
            </a:extLst>
          </p:cNvPr>
          <p:cNvSpPr/>
          <p:nvPr/>
        </p:nvSpPr>
        <p:spPr>
          <a:xfrm>
            <a:off x="738979" y="3095932"/>
            <a:ext cx="4677309" cy="746714"/>
          </a:xfrm>
          <a:prstGeom prst="rect">
            <a:avLst/>
          </a:prstGeom>
          <a:solidFill>
            <a:srgbClr val="F3F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없음 </a:t>
            </a:r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스토리의 추가 확장</a:t>
            </a:r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EE6EA0-C323-E4C7-6332-73F9B1AA84AD}"/>
              </a:ext>
            </a:extLst>
          </p:cNvPr>
          <p:cNvSpPr/>
          <p:nvPr/>
        </p:nvSpPr>
        <p:spPr>
          <a:xfrm>
            <a:off x="738290" y="3834209"/>
            <a:ext cx="4677309" cy="746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12 </a:t>
            </a:r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챕터 이후 업데이트 예정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5607F1-4733-00F7-6083-1E8890DD4BD3}"/>
              </a:ext>
            </a:extLst>
          </p:cNvPr>
          <p:cNvSpPr/>
          <p:nvPr/>
        </p:nvSpPr>
        <p:spPr>
          <a:xfrm>
            <a:off x="6886042" y="3098679"/>
            <a:ext cx="4677309" cy="746714"/>
          </a:xfrm>
          <a:prstGeom prst="rect">
            <a:avLst/>
          </a:prstGeom>
          <a:solidFill>
            <a:srgbClr val="F3F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있음 </a:t>
            </a:r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(4</a:t>
            </a:r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개월 마다 새로운 성장 컨텐츠 제공</a:t>
            </a:r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44FD3E1-7F28-5D5F-D349-5ECFFCA9E55E}"/>
              </a:ext>
            </a:extLst>
          </p:cNvPr>
          <p:cNvSpPr/>
          <p:nvPr/>
        </p:nvSpPr>
        <p:spPr>
          <a:xfrm>
            <a:off x="6886042" y="3834475"/>
            <a:ext cx="4677309" cy="746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챕터 고정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C6B31E-25A3-3B4D-BA64-843B1456BB0E}"/>
              </a:ext>
            </a:extLst>
          </p:cNvPr>
          <p:cNvSpPr/>
          <p:nvPr/>
        </p:nvSpPr>
        <p:spPr>
          <a:xfrm>
            <a:off x="739646" y="4577248"/>
            <a:ext cx="4677309" cy="746714"/>
          </a:xfrm>
          <a:prstGeom prst="rect">
            <a:avLst/>
          </a:prstGeom>
          <a:solidFill>
            <a:srgbClr val="F3F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Lv. 100 -&gt; Lv. 110 -&gt; Lv. ???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788375-5066-8FA5-6EE7-45C1A8748299}"/>
              </a:ext>
            </a:extLst>
          </p:cNvPr>
          <p:cNvSpPr/>
          <p:nvPr/>
        </p:nvSpPr>
        <p:spPr>
          <a:xfrm>
            <a:off x="739646" y="5322668"/>
            <a:ext cx="4677309" cy="746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Lv. 100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7A2F9F-DBAB-3186-ABC9-951205C6BA2D}"/>
              </a:ext>
            </a:extLst>
          </p:cNvPr>
          <p:cNvSpPr/>
          <p:nvPr/>
        </p:nvSpPr>
        <p:spPr>
          <a:xfrm>
            <a:off x="6886043" y="4578942"/>
            <a:ext cx="4677309" cy="746714"/>
          </a:xfrm>
          <a:prstGeom prst="rect">
            <a:avLst/>
          </a:prstGeom>
          <a:solidFill>
            <a:srgbClr val="F3F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Lv. 68 </a:t>
            </a:r>
            <a:r>
              <a:rPr lang="ko-KR" altLang="en-US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고정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EAEC22-F49E-F304-EBF2-06E2AC4D6860}"/>
              </a:ext>
            </a:extLst>
          </p:cNvPr>
          <p:cNvSpPr/>
          <p:nvPr/>
        </p:nvSpPr>
        <p:spPr>
          <a:xfrm>
            <a:off x="6886042" y="5324262"/>
            <a:ext cx="4677309" cy="746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Lv. 100</a:t>
            </a:r>
            <a:endParaRPr lang="ko-KR" altLang="en-US" dirty="0">
              <a:solidFill>
                <a:schemeClr val="tx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6506CB-09C5-6E3A-616D-05474CDEE1F9}"/>
              </a:ext>
            </a:extLst>
          </p:cNvPr>
          <p:cNvSpPr/>
          <p:nvPr/>
        </p:nvSpPr>
        <p:spPr>
          <a:xfrm>
            <a:off x="5417690" y="3833961"/>
            <a:ext cx="1465405" cy="7452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스토리 챕터 </a:t>
            </a:r>
            <a:endParaRPr lang="en-US" altLang="ko-KR" sz="16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6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총 길이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26E373-5C27-9EEC-D58B-B9FC26C816D1}"/>
              </a:ext>
            </a:extLst>
          </p:cNvPr>
          <p:cNvSpPr/>
          <p:nvPr/>
        </p:nvSpPr>
        <p:spPr>
          <a:xfrm>
            <a:off x="5417690" y="4582117"/>
            <a:ext cx="1465405" cy="745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파밍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던전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</a:p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몬스터의 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최소 레벨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B55A36-255D-A2DE-5701-6A191120BB0A}"/>
              </a:ext>
            </a:extLst>
          </p:cNvPr>
          <p:cNvSpPr/>
          <p:nvPr/>
        </p:nvSpPr>
        <p:spPr>
          <a:xfrm>
            <a:off x="5417689" y="5327892"/>
            <a:ext cx="1465405" cy="745200"/>
          </a:xfrm>
          <a:prstGeom prst="rect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캐릭터 최고 레벨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72E20C-F7B3-388F-442C-7EA3488BC0C7}"/>
              </a:ext>
            </a:extLst>
          </p:cNvPr>
          <p:cNvSpPr/>
          <p:nvPr/>
        </p:nvSpPr>
        <p:spPr>
          <a:xfrm>
            <a:off x="178995" y="278225"/>
            <a:ext cx="7374199" cy="4111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  시스템 기획 배경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–</a:t>
            </a:r>
            <a:r>
              <a:rPr lang="en-US" altLang="ko-KR" sz="1600" dirty="0">
                <a:solidFill>
                  <a:srgbClr val="99D45E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유사 게임과의 비교 분석 정리  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4C94FC-6CFE-5DC1-5E0D-8662D21EAF9F}"/>
              </a:ext>
            </a:extLst>
          </p:cNvPr>
          <p:cNvCxnSpPr>
            <a:cxnSpLocks/>
          </p:cNvCxnSpPr>
          <p:nvPr/>
        </p:nvCxnSpPr>
        <p:spPr>
          <a:xfrm>
            <a:off x="556242" y="776944"/>
            <a:ext cx="2677026" cy="0"/>
          </a:xfrm>
          <a:prstGeom prst="line">
            <a:avLst/>
          </a:prstGeom>
          <a:ln>
            <a:solidFill>
              <a:srgbClr val="99D4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44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7BFF8C-7C9D-5757-DA63-BE561302DE0F}"/>
              </a:ext>
            </a:extLst>
          </p:cNvPr>
          <p:cNvSpPr/>
          <p:nvPr/>
        </p:nvSpPr>
        <p:spPr>
          <a:xfrm>
            <a:off x="374469" y="1960406"/>
            <a:ext cx="5547360" cy="3001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D8C924-031A-9DD0-29C2-C397B003C9CE}"/>
              </a:ext>
            </a:extLst>
          </p:cNvPr>
          <p:cNvGrpSpPr/>
          <p:nvPr/>
        </p:nvGrpSpPr>
        <p:grpSpPr>
          <a:xfrm>
            <a:off x="204763" y="283268"/>
            <a:ext cx="6465345" cy="493673"/>
            <a:chOff x="-69293" y="1237915"/>
            <a:chExt cx="4586831" cy="49367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B02707-82D9-1521-26CA-17533E20AE57}"/>
                </a:ext>
              </a:extLst>
            </p:cNvPr>
            <p:cNvSpPr/>
            <p:nvPr/>
          </p:nvSpPr>
          <p:spPr>
            <a:xfrm>
              <a:off x="-69293" y="1237915"/>
              <a:ext cx="4586831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 기획 배경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언디셈버의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초반 구간의 육성 문제점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4365797-0AA6-3DA9-D351-4642421CBA5B}"/>
                </a:ext>
              </a:extLst>
            </p:cNvPr>
            <p:cNvCxnSpPr>
              <a:cxnSpLocks/>
            </p:cNvCxnSpPr>
            <p:nvPr/>
          </p:nvCxnSpPr>
          <p:spPr>
            <a:xfrm>
              <a:off x="181780" y="1731588"/>
              <a:ext cx="1899213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1415B-5DBE-8501-9DDC-3947E654C707}"/>
              </a:ext>
            </a:extLst>
          </p:cNvPr>
          <p:cNvSpPr/>
          <p:nvPr/>
        </p:nvSpPr>
        <p:spPr>
          <a:xfrm>
            <a:off x="7054746" y="4962214"/>
            <a:ext cx="4187000" cy="1072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언디셈버의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커뮤니티의 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2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뉴비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”,”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복귀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제목으로 종합해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유저층의 관심도를 분석해본 결과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“</a:t>
            </a:r>
            <a:r>
              <a:rPr lang="ko-KR" altLang="en-US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경험치</a:t>
            </a:r>
            <a:r>
              <a:rPr lang="en-US" altLang="ko-KR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“, ”</a:t>
            </a:r>
            <a:r>
              <a:rPr lang="ko-KR" altLang="en-US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스킬</a:t>
            </a:r>
            <a:r>
              <a:rPr lang="en-US" altLang="ko-KR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“</a:t>
            </a:r>
            <a:r>
              <a:rPr lang="ko-KR" altLang="en-US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과 같이 육성 노하우 질문이 </a:t>
            </a:r>
            <a:endParaRPr lang="en-US" altLang="ko-KR" sz="1200" dirty="0">
              <a:solidFill>
                <a:srgbClr val="FF0000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다수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인걸 알 수 있었다</a:t>
            </a:r>
            <a:r>
              <a:rPr lang="en-US" altLang="ko-KR" sz="12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CB5CE0-6EDF-CC3A-894E-D8EC00D7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150" y="1734032"/>
            <a:ext cx="3818904" cy="30729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C945E9-12B3-83D2-03D4-8E033DABAD82}"/>
              </a:ext>
            </a:extLst>
          </p:cNvPr>
          <p:cNvSpPr/>
          <p:nvPr/>
        </p:nvSpPr>
        <p:spPr>
          <a:xfrm>
            <a:off x="6706662" y="1296131"/>
            <a:ext cx="4305300" cy="498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게임 커뮤니티 글 제목 </a:t>
            </a:r>
            <a:r>
              <a:rPr lang="ko-KR" altLang="en-US" dirty="0" err="1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워드클라우드</a:t>
            </a:r>
            <a:endParaRPr lang="ko-KR" altLang="en-US" dirty="0">
              <a:solidFill>
                <a:sysClr val="windowText" lastClr="000000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BC0B62-D33C-9EEE-0A65-2165E5A3435A}"/>
              </a:ext>
            </a:extLst>
          </p:cNvPr>
          <p:cNvSpPr/>
          <p:nvPr/>
        </p:nvSpPr>
        <p:spPr>
          <a:xfrm>
            <a:off x="995498" y="1296131"/>
            <a:ext cx="4305300" cy="498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초반 육성 구간의 </a:t>
            </a:r>
            <a:endParaRPr lang="en-US" altLang="ko-KR" dirty="0">
              <a:solidFill>
                <a:sysClr val="windowText" lastClr="000000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순환 구조의 아쉬움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A15EF7-37E0-DD0B-1195-895FF24351B2}"/>
              </a:ext>
            </a:extLst>
          </p:cNvPr>
          <p:cNvSpPr/>
          <p:nvPr/>
        </p:nvSpPr>
        <p:spPr>
          <a:xfrm>
            <a:off x="1162070" y="4968720"/>
            <a:ext cx="4550730" cy="1432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스토리 구간 도중 허들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보스 몬스터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을 넘기 위한 캐릭터의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경험치 수급 수단은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필드 사냥이 </a:t>
            </a:r>
            <a:r>
              <a:rPr lang="ko-KR" altLang="en-US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유일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하다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또한 부가적인 이벤트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시스템이 다양하지 않고 보상의 가치가 낮다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결과적으로 </a:t>
            </a:r>
            <a:endParaRPr lang="en-US" altLang="ko-KR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초반 구간 성장이 단조롭고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지속적인 육성의 동기부여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 희박하다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BDFB93-0DEC-52A5-B7BD-8B3A9528C08A}"/>
              </a:ext>
            </a:extLst>
          </p:cNvPr>
          <p:cNvCxnSpPr>
            <a:cxnSpLocks/>
          </p:cNvCxnSpPr>
          <p:nvPr/>
        </p:nvCxnSpPr>
        <p:spPr>
          <a:xfrm>
            <a:off x="6315075" y="1263650"/>
            <a:ext cx="0" cy="534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758B85-DF3C-F158-1DD5-ACA16B5A4E07}"/>
              </a:ext>
            </a:extLst>
          </p:cNvPr>
          <p:cNvGrpSpPr/>
          <p:nvPr/>
        </p:nvGrpSpPr>
        <p:grpSpPr>
          <a:xfrm>
            <a:off x="558662" y="2239865"/>
            <a:ext cx="2562692" cy="1697135"/>
            <a:chOff x="335979" y="2395987"/>
            <a:chExt cx="2562692" cy="169713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387F3B5-15FF-91AA-0FBD-D4946AACC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79" y="2395987"/>
              <a:ext cx="2138117" cy="11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6A92E6F-A16C-B071-E11F-43B4C68DA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3" y="2833959"/>
              <a:ext cx="2239858" cy="125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F01E94E-79D1-A81F-46BA-FCF8D3E1A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01" y="2239865"/>
            <a:ext cx="1152044" cy="181259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508581-6FFB-2A43-1876-328653578924}"/>
              </a:ext>
            </a:extLst>
          </p:cNvPr>
          <p:cNvSpPr/>
          <p:nvPr/>
        </p:nvSpPr>
        <p:spPr>
          <a:xfrm>
            <a:off x="1860230" y="4058962"/>
            <a:ext cx="2575837" cy="909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초반 필드 컨텐츠 요소 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좌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스토리 구간 이후 컨텐츠 목록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(</a:t>
            </a:r>
            <a:r>
              <a:rPr lang="ko-KR" altLang="en-US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우</a:t>
            </a:r>
            <a:r>
              <a:rPr lang="en-US" altLang="ko-KR" sz="12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41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7BFF8C-7C9D-5757-DA63-BE561302DE0F}"/>
              </a:ext>
            </a:extLst>
          </p:cNvPr>
          <p:cNvSpPr/>
          <p:nvPr/>
        </p:nvSpPr>
        <p:spPr>
          <a:xfrm>
            <a:off x="374469" y="1960406"/>
            <a:ext cx="5547360" cy="3001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D8C924-031A-9DD0-29C2-C397B003C9CE}"/>
              </a:ext>
            </a:extLst>
          </p:cNvPr>
          <p:cNvGrpSpPr/>
          <p:nvPr/>
        </p:nvGrpSpPr>
        <p:grpSpPr>
          <a:xfrm>
            <a:off x="204763" y="283268"/>
            <a:ext cx="6465345" cy="493673"/>
            <a:chOff x="-69293" y="1237915"/>
            <a:chExt cx="4586831" cy="49367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0B02707-82D9-1521-26CA-17533E20AE57}"/>
                </a:ext>
              </a:extLst>
            </p:cNvPr>
            <p:cNvSpPr/>
            <p:nvPr/>
          </p:nvSpPr>
          <p:spPr>
            <a:xfrm>
              <a:off x="-69293" y="1237915"/>
              <a:ext cx="4586831" cy="41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dirty="0">
                  <a:solidFill>
                    <a:srgbClr val="99D45E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 기획 배경 </a:t>
              </a:r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– </a:t>
              </a:r>
              <a:r>
                <a:rPr lang="ko-KR" altLang="en-US" sz="1600" dirty="0" err="1">
                  <a:solidFill>
                    <a:schemeClr val="bg1">
                      <a:lumMod val="50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언디셈버의</a:t>
              </a:r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 초반 구간의 육성 문제점</a:t>
              </a:r>
              <a:endParaRPr lang="ko-KR" altLang="en-US" sz="3200" dirty="0">
                <a:solidFill>
                  <a:schemeClr val="bg1">
                    <a:lumMod val="50000"/>
                  </a:schemeClr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4365797-0AA6-3DA9-D351-4642421CBA5B}"/>
                </a:ext>
              </a:extLst>
            </p:cNvPr>
            <p:cNvCxnSpPr>
              <a:cxnSpLocks/>
            </p:cNvCxnSpPr>
            <p:nvPr/>
          </p:nvCxnSpPr>
          <p:spPr>
            <a:xfrm>
              <a:off x="181780" y="1731588"/>
              <a:ext cx="1899213" cy="0"/>
            </a:xfrm>
            <a:prstGeom prst="line">
              <a:avLst/>
            </a:prstGeom>
            <a:ln>
              <a:solidFill>
                <a:srgbClr val="99D4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C1415B-5DBE-8501-9DDC-3947E654C707}"/>
              </a:ext>
            </a:extLst>
          </p:cNvPr>
          <p:cNvSpPr/>
          <p:nvPr/>
        </p:nvSpPr>
        <p:spPr>
          <a:xfrm>
            <a:off x="7082609" y="4962230"/>
            <a:ext cx="4187000" cy="1072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언디셈버의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커뮤니티의 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4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뉴비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”,”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복귀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”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제목으로 종합해</a:t>
            </a: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해당 유저층의 관심도를 분석해본 결과</a:t>
            </a: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경험치</a:t>
            </a:r>
            <a:r>
              <a:rPr lang="en-US" altLang="ko-KR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“, ”</a:t>
            </a:r>
            <a:r>
              <a:rPr lang="ko-KR" altLang="en-US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스킬</a:t>
            </a:r>
            <a:r>
              <a:rPr lang="en-US" altLang="ko-KR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“</a:t>
            </a:r>
            <a:r>
              <a:rPr lang="ko-KR" altLang="en-US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과 같이 육성 노하우 질문에 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관한</a:t>
            </a: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게시글이 </a:t>
            </a:r>
            <a:r>
              <a:rPr lang="ko-KR" altLang="en-US" sz="1400" dirty="0" err="1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많다는것을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알 수 있었다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CB5CE0-6EDF-CC3A-894E-D8EC00D71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150" y="1734032"/>
            <a:ext cx="3818904" cy="30729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5C945E9-12B3-83D2-03D4-8E033DABAD82}"/>
              </a:ext>
            </a:extLst>
          </p:cNvPr>
          <p:cNvSpPr/>
          <p:nvPr/>
        </p:nvSpPr>
        <p:spPr>
          <a:xfrm>
            <a:off x="6706662" y="1296131"/>
            <a:ext cx="4305300" cy="498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게임 커뮤니티 글 제목 </a:t>
            </a:r>
            <a:r>
              <a:rPr lang="ko-KR" altLang="en-US" dirty="0" err="1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워드클라우드</a:t>
            </a:r>
            <a:endParaRPr lang="ko-KR" altLang="en-US" dirty="0">
              <a:solidFill>
                <a:sysClr val="windowText" lastClr="000000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BC0B62-D33C-9EEE-0A65-2165E5A3435A}"/>
              </a:ext>
            </a:extLst>
          </p:cNvPr>
          <p:cNvSpPr/>
          <p:nvPr/>
        </p:nvSpPr>
        <p:spPr>
          <a:xfrm>
            <a:off x="685800" y="1296130"/>
            <a:ext cx="4305300" cy="4981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초반 육성 구간의 </a:t>
            </a:r>
            <a:endParaRPr lang="en-US" altLang="ko-KR" dirty="0">
              <a:solidFill>
                <a:sysClr val="windowText" lastClr="000000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순환 구조의 아쉬움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A15EF7-37E0-DD0B-1195-895FF24351B2}"/>
              </a:ext>
            </a:extLst>
          </p:cNvPr>
          <p:cNvSpPr/>
          <p:nvPr/>
        </p:nvSpPr>
        <p:spPr>
          <a:xfrm>
            <a:off x="1099180" y="5094337"/>
            <a:ext cx="4010212" cy="14323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스토리 구간 도중 허들을 넘기 위한 캐릭터의 경험치 </a:t>
            </a: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수급 수단이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필드 사냥이 </a:t>
            </a:r>
            <a:r>
              <a:rPr lang="ko-KR" altLang="en-US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유일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하다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또한 부가적인 </a:t>
            </a:r>
            <a:endParaRPr lang="en-US" altLang="ko-KR" sz="1400" dirty="0">
              <a:solidFill>
                <a:schemeClr val="tx1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이벤트 시스템이 많지 않고 보상이 아쉽다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결과적으로 초반 구간 성장이 단조롭고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지속적인 </a:t>
            </a:r>
            <a:endParaRPr lang="en-US" altLang="ko-KR" sz="1400" dirty="0">
              <a:solidFill>
                <a:srgbClr val="FF0000"/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육성의 동기부여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가 희박하다</a:t>
            </a:r>
            <a:r>
              <a:rPr lang="en-US" altLang="ko-KR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BDFB93-0DEC-52A5-B7BD-8B3A9528C08A}"/>
              </a:ext>
            </a:extLst>
          </p:cNvPr>
          <p:cNvCxnSpPr>
            <a:cxnSpLocks/>
          </p:cNvCxnSpPr>
          <p:nvPr/>
        </p:nvCxnSpPr>
        <p:spPr>
          <a:xfrm>
            <a:off x="6096000" y="1263650"/>
            <a:ext cx="0" cy="534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758B85-DF3C-F158-1DD5-ACA16B5A4E07}"/>
              </a:ext>
            </a:extLst>
          </p:cNvPr>
          <p:cNvGrpSpPr/>
          <p:nvPr/>
        </p:nvGrpSpPr>
        <p:grpSpPr>
          <a:xfrm>
            <a:off x="558662" y="2239865"/>
            <a:ext cx="2562692" cy="1697135"/>
            <a:chOff x="335979" y="2395987"/>
            <a:chExt cx="2562692" cy="169713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387F3B5-15FF-91AA-0FBD-D4946AACC3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79" y="2395987"/>
              <a:ext cx="2138117" cy="11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6A92E6F-A16C-B071-E11F-43B4C68DA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813" y="2833959"/>
              <a:ext cx="2239858" cy="125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F01E94E-79D1-A81F-46BA-FCF8D3E1AC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50" y="2100973"/>
            <a:ext cx="1553194" cy="24437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508581-6FFB-2A43-1876-328653578924}"/>
              </a:ext>
            </a:extLst>
          </p:cNvPr>
          <p:cNvSpPr/>
          <p:nvPr/>
        </p:nvSpPr>
        <p:spPr>
          <a:xfrm>
            <a:off x="1605513" y="4052456"/>
            <a:ext cx="2575837" cy="909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초반 필드 컨텐츠 요소 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(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좌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스토리 구간 이후 컨텐츠 목록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 (</a:t>
            </a:r>
            <a:r>
              <a:rPr lang="ko-KR" altLang="en-US" sz="1200" dirty="0">
                <a:solidFill>
                  <a:schemeClr val="accent5">
                    <a:lumMod val="5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우</a:t>
            </a:r>
            <a:r>
              <a:rPr lang="en-US" altLang="ko-KR" sz="1200" dirty="0">
                <a:solidFill>
                  <a:schemeClr val="accent5">
                    <a:lumMod val="50000"/>
                  </a:schemeClr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rPr>
              <a:t>)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LINE Seed Sans KR Thin" panose="020B0603020203020204" pitchFamily="50" charset="-127"/>
              <a:ea typeface="LINE Seed Sans KR Thin" panose="020B0603020203020204" pitchFamily="50" charset="-127"/>
              <a:cs typeface="LINE Seed Sans KR Thin" panose="020B06030202030202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FE0435-9EE8-22D9-1891-96E891624DE1}"/>
              </a:ext>
            </a:extLst>
          </p:cNvPr>
          <p:cNvSpPr/>
          <p:nvPr/>
        </p:nvSpPr>
        <p:spPr>
          <a:xfrm>
            <a:off x="-186300" y="-147092"/>
            <a:ext cx="12564600" cy="7137400"/>
          </a:xfrm>
          <a:prstGeom prst="rect">
            <a:avLst/>
          </a:prstGeom>
          <a:solidFill>
            <a:schemeClr val="tx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A5FCFD-E20F-EC44-43C9-B5CA010D0FA5}"/>
              </a:ext>
            </a:extLst>
          </p:cNvPr>
          <p:cNvSpPr/>
          <p:nvPr/>
        </p:nvSpPr>
        <p:spPr>
          <a:xfrm>
            <a:off x="1070241" y="900721"/>
            <a:ext cx="10051518" cy="5170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캐릭터 성장에 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대한</a:t>
            </a: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노하우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와 </a:t>
            </a: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성장 재화가 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누적된 기존 유저들에겐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높아지는 엔드 컨텐츠의 최소 진입 레벨은 </a:t>
            </a:r>
            <a:r>
              <a:rPr lang="ko-KR" altLang="en-US" sz="1600" dirty="0">
                <a:solidFill>
                  <a:srgbClr val="92D050"/>
                </a:solidFill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큰</a:t>
            </a: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문제가 되지 않는다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LINE Seed Sans KR Bold" panose="020B0603020203020204" pitchFamily="50" charset="-127"/>
                <a:ea typeface="LINE Seed Sans KR Bold" panose="020B0603020203020204" pitchFamily="50" charset="-127"/>
                <a:cs typeface="LINE Seed Sans KR Bold" panose="020B0603020203020204" pitchFamily="50" charset="-127"/>
              </a:rPr>
              <a:t>하지만</a:t>
            </a:r>
            <a:endParaRPr lang="en-US" altLang="ko-KR" sz="20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LINE Seed Sans KR Bold" panose="020B0603020203020204" pitchFamily="50" charset="-127"/>
              <a:ea typeface="LINE Seed Sans KR Bold" panose="020B0603020203020204" pitchFamily="50" charset="-127"/>
              <a:cs typeface="LINE Seed Sans KR Bold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상황이 전혀 반대인 </a:t>
            </a: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신규</a:t>
            </a:r>
            <a:r>
              <a:rPr lang="en-US" altLang="ko-KR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/</a:t>
            </a: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복귀 유저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들은</a:t>
            </a:r>
            <a:endParaRPr lang="en-US" altLang="ko-KR" sz="14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지속적인 스토리 확장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으로 엔드 컨텐츠에 도달하기 위한 </a:t>
            </a:r>
            <a:r>
              <a:rPr lang="en-US" altLang="ko-KR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TS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가 증폭되고</a:t>
            </a:r>
            <a:r>
              <a:rPr lang="en-US" altLang="ko-KR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극복하기 어려운 허들과 많은 분량의 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스토리 컨텐츠에 </a:t>
            </a: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고착 상태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에 빠지게 된다</a:t>
            </a:r>
            <a:r>
              <a:rPr lang="en-US" altLang="ko-KR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또한</a:t>
            </a:r>
            <a:r>
              <a:rPr lang="en-US" altLang="ko-KR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, </a:t>
            </a: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초반 육성 구조의 단조로움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으로 인해 지속적인 </a:t>
            </a: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게임플레이의 새로운 동기부여가 부족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하고</a:t>
            </a:r>
            <a:endParaRPr lang="en-US" altLang="ko-KR" sz="1400" dirty="0">
              <a:solidFill>
                <a:schemeClr val="bg1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최악의 경우 </a:t>
            </a:r>
            <a:r>
              <a:rPr lang="ko-KR" altLang="en-US" sz="1600" dirty="0">
                <a:solidFill>
                  <a:srgbClr val="92D050"/>
                </a:solidFill>
                <a:latin typeface="Leferi Base Type Bold" panose="020B0803000000000000" pitchFamily="50" charset="-127"/>
                <a:ea typeface="Leferi Base Type Bold" panose="020B0803000000000000" pitchFamily="50" charset="-127"/>
                <a:cs typeface="LINE Seed Sans KR Regular" panose="020B0603020203020204" pitchFamily="50" charset="-127"/>
              </a:rPr>
              <a:t>게임 이탈</a:t>
            </a:r>
            <a:r>
              <a:rPr lang="ko-KR" altLang="en-US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로 이어질 수 있다</a:t>
            </a:r>
            <a:r>
              <a:rPr lang="en-US" altLang="ko-KR" sz="1400" dirty="0">
                <a:solidFill>
                  <a:schemeClr val="bg1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그렇다면</a:t>
            </a:r>
            <a:endParaRPr lang="en-US" altLang="ko-KR" sz="1400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92D050"/>
                </a:solidFill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이러한 초반 육성의 답답함을 환기 시켜 줄 수 있는</a:t>
            </a:r>
            <a:endParaRPr lang="en-US" altLang="ko-KR" sz="1400" dirty="0">
              <a:solidFill>
                <a:srgbClr val="92D050"/>
              </a:solidFill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추가적인 육성 이벤트 시스템이 추가되면 좋지 않을까</a:t>
            </a:r>
            <a:r>
              <a:rPr lang="en-US" altLang="ko-KR" sz="1400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LINE Seed Sans KR Regular" panose="020B0603020203020204" pitchFamily="50" charset="-127"/>
                <a:ea typeface="LINE Seed Sans KR Regular" panose="020B0603020203020204" pitchFamily="50" charset="-127"/>
                <a:cs typeface="LINE Seed Sans KR Regular" panose="020B0603020203020204" pitchFamily="50" charset="-127"/>
              </a:rPr>
              <a:t> </a:t>
            </a: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latin typeface="LINE Seed Sans KR Regular" panose="020B0603020203020204" pitchFamily="50" charset="-127"/>
              <a:ea typeface="LINE Seed Sans KR Regular" panose="020B0603020203020204" pitchFamily="50" charset="-127"/>
              <a:cs typeface="LINE Seed Sans KR Regular" panose="020B0603020203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8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4"/>
    </mc:Choice>
    <mc:Fallback xmlns="">
      <p:transition spd="slow" advTm="271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0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1660DB6-E301-2624-BD0E-2761F03F9068}"/>
              </a:ext>
            </a:extLst>
          </p:cNvPr>
          <p:cNvGrpSpPr/>
          <p:nvPr/>
        </p:nvGrpSpPr>
        <p:grpSpPr>
          <a:xfrm>
            <a:off x="990600" y="1989460"/>
            <a:ext cx="9353550" cy="2638707"/>
            <a:chOff x="990600" y="2351782"/>
            <a:chExt cx="9353550" cy="26387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3A2EC83-64FC-23A2-54DF-B7796137FD21}"/>
                </a:ext>
              </a:extLst>
            </p:cNvPr>
            <p:cNvSpPr txBox="1"/>
            <p:nvPr/>
          </p:nvSpPr>
          <p:spPr>
            <a:xfrm>
              <a:off x="990600" y="2351782"/>
              <a:ext cx="9353550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6400" dirty="0">
                  <a:solidFill>
                    <a:srgbClr val="92D050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02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DB0BDD-8733-5E3E-E28C-5A9FA8BD4AA6}"/>
                </a:ext>
              </a:extLst>
            </p:cNvPr>
            <p:cNvSpPr txBox="1"/>
            <p:nvPr/>
          </p:nvSpPr>
          <p:spPr>
            <a:xfrm>
              <a:off x="1030944" y="3505200"/>
              <a:ext cx="4914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LINE Seed Sans KR Bold" panose="020B0603020203020204" pitchFamily="50" charset="-127"/>
                  <a:ea typeface="LINE Seed Sans KR Bold" panose="020B0603020203020204" pitchFamily="50" charset="-127"/>
                  <a:cs typeface="LINE Seed Sans KR Bold" panose="020B0603020203020204" pitchFamily="50" charset="-127"/>
                </a:rPr>
                <a:t>시스템 목적 및 방식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B5D7AA-3F8D-5601-77B1-7EE17ED148A3}"/>
                </a:ext>
              </a:extLst>
            </p:cNvPr>
            <p:cNvSpPr txBox="1"/>
            <p:nvPr/>
          </p:nvSpPr>
          <p:spPr>
            <a:xfrm>
              <a:off x="1042896" y="4378527"/>
              <a:ext cx="4486275" cy="611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본 문서의 시스템의 목적과 진행 방식에 대해</a:t>
              </a:r>
              <a:endParaRPr lang="en-US" altLang="ko-KR" sz="12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LINE Seed Sans KR Thin" panose="020B0603020203020204" pitchFamily="50" charset="-127"/>
                  <a:ea typeface="LINE Seed Sans KR Thin" panose="020B0603020203020204" pitchFamily="50" charset="-127"/>
                  <a:cs typeface="LINE Seed Sans KR Thin" panose="020B0603020203020204" pitchFamily="50" charset="-127"/>
                </a:rPr>
                <a:t>설명한 페이지입니다</a:t>
              </a:r>
              <a:endParaRPr lang="en-US" altLang="ko-KR" sz="1200" dirty="0">
                <a:solidFill>
                  <a:schemeClr val="bg1"/>
                </a:solidFill>
                <a:latin typeface="LINE Seed Sans KR Thin" panose="020B0603020203020204" pitchFamily="50" charset="-127"/>
                <a:ea typeface="LINE Seed Sans KR Thin" panose="020B0603020203020204" pitchFamily="50" charset="-127"/>
                <a:cs typeface="LINE Seed Sans KR Thin" panose="020B0603020203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072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8222</TotalTime>
  <Words>3987</Words>
  <Application>Microsoft Office PowerPoint</Application>
  <PresentationFormat>와이드스크린</PresentationFormat>
  <Paragraphs>683</Paragraphs>
  <Slides>43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맑은 고딕</vt:lpstr>
      <vt:lpstr>LINE Seed Sans KR Bold</vt:lpstr>
      <vt:lpstr>Arial</vt:lpstr>
      <vt:lpstr>Leferi Base Type Bold</vt:lpstr>
      <vt:lpstr>LINE Seed Sans KR Thin</vt:lpstr>
      <vt:lpstr>LINE Seed Sans KR Regular</vt:lpstr>
      <vt:lpstr>Leferi Base Type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sueng jun</dc:creator>
  <cp:lastModifiedBy>lee sueng jun</cp:lastModifiedBy>
  <cp:revision>300</cp:revision>
  <dcterms:created xsi:type="dcterms:W3CDTF">2023-01-10T00:59:06Z</dcterms:created>
  <dcterms:modified xsi:type="dcterms:W3CDTF">2023-02-08T11:21:11Z</dcterms:modified>
</cp:coreProperties>
</file>